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Lst>
  <p:sldSz cx="9144000" cy="6858000"/>
  <p:notesSz cx="7008813" cy="9294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Obj" preserve="1">
  <p:cSld name="Defaul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4400" spc="-1" strike="noStrike">
              <a:solidFill>
                <a:srgbClr val="cbcbcb"/>
              </a:solidFill>
              <a:latin typeface="Times New Roman"/>
            </a:endParaRPr>
          </a:p>
        </p:txBody>
      </p:sp>
      <p:sp>
        <p:nvSpPr>
          <p:cNvPr id="10" name="PlaceHolder 2"/>
          <p:cNvSpPr>
            <a:spLocks noGrp="1"/>
          </p:cNvSpPr>
          <p:nvPr>
            <p:ph/>
          </p:nvPr>
        </p:nvSpPr>
        <p:spPr>
          <a:xfrm>
            <a:off x="685800" y="1981080"/>
            <a:ext cx="7772400" cy="4114800"/>
          </a:xfrm>
          <a:prstGeom prst="rect">
            <a:avLst/>
          </a:prstGeom>
          <a:noFill/>
          <a:ln w="0">
            <a:noFill/>
          </a:ln>
        </p:spPr>
        <p:txBody>
          <a:bodyPr lIns="92160" rIns="92160" tIns="46080" bIns="46080" anchor="t">
            <a:normAutofit/>
          </a:bodyPr>
          <a:p>
            <a:pPr indent="0">
              <a:spcBef>
                <a:spcPts val="7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3200" spc="-1" strike="noStrike">
              <a:solidFill>
                <a:srgbClr val="ffffff"/>
              </a:solidFill>
              <a:latin typeface="Arial"/>
            </a:endParaRPr>
          </a:p>
        </p:txBody>
      </p:sp>
      <p:sp>
        <p:nvSpPr>
          <p:cNvPr id="11" name="PlaceHolder 3"/>
          <p:cNvSpPr>
            <a:spLocks noGrp="1"/>
          </p:cNvSpPr>
          <p:nvPr>
            <p:ph/>
          </p:nvPr>
        </p:nvSpPr>
        <p:spPr>
          <a:xfrm>
            <a:off x="685800" y="1981080"/>
            <a:ext cx="7772400" cy="4114800"/>
          </a:xfrm>
          <a:prstGeom prst="rect">
            <a:avLst/>
          </a:prstGeom>
          <a:noFill/>
          <a:ln w="0">
            <a:noFill/>
          </a:ln>
        </p:spPr>
        <p:txBody>
          <a:bodyPr lIns="92160" rIns="92160" tIns="46080" bIns="46080" anchor="t">
            <a:normAutofit/>
          </a:bodyPr>
          <a:p>
            <a:pPr indent="0">
              <a:spcBef>
                <a:spcPts val="7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3200" spc="-1" strike="noStrike">
              <a:solidFill>
                <a:srgbClr val="ffffff"/>
              </a:solidFill>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BD1D78BA-1A47-41E6-81E6-4E68D022D139}" type="slidenum">
              <a:t>&lt;#&gt;</a:t>
            </a:fld>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spTree>
      <p:nvGrpSpPr>
        <p:cNvPr id="1" name=""/>
        <p:cNvGrpSpPr/>
        <p:nvPr/>
      </p:nvGrpSpPr>
      <p:grpSpPr>
        <a:xfrm>
          <a:off x="0" y="0"/>
          <a:ext cx="0" cy="0"/>
          <a:chOff x="0" y="0"/>
          <a:chExt cx="0" cy="0"/>
        </a:xfrm>
      </p:grpSpPr>
      <p:sp>
        <p:nvSpPr>
          <p:cNvPr id="12"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4400" spc="-1" strike="noStrike">
              <a:solidFill>
                <a:srgbClr val="cbcbcb"/>
              </a:solidFill>
              <a:latin typeface="Times New Roman"/>
            </a:endParaRPr>
          </a:p>
        </p:txBody>
      </p:sp>
      <p:sp>
        <p:nvSpPr>
          <p:cNvPr id="13" name="PlaceHolder 2"/>
          <p:cNvSpPr>
            <a:spLocks noGrp="1"/>
          </p:cNvSpPr>
          <p:nvPr>
            <p:ph/>
          </p:nvPr>
        </p:nvSpPr>
        <p:spPr>
          <a:xfrm>
            <a:off x="685800" y="1981080"/>
            <a:ext cx="7772400" cy="4114800"/>
          </a:xfrm>
          <a:prstGeom prst="rect">
            <a:avLst/>
          </a:prstGeom>
          <a:noFill/>
          <a:ln w="0">
            <a:noFill/>
          </a:ln>
        </p:spPr>
        <p:txBody>
          <a:bodyPr lIns="92160" rIns="92160" tIns="46080" bIns="46080" anchor="t">
            <a:normAutofit/>
          </a:bodyPr>
          <a:p>
            <a:pPr indent="0">
              <a:spcBef>
                <a:spcPts val="7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3200" spc="-1" strike="noStrike">
              <a:solidFill>
                <a:srgbClr val="ffffff"/>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7D116D9D-E034-4DC4-8E70-294B4C3E4E56}" type="slidenum">
              <a:t>&lt;#&gt;</a:t>
            </a:fld>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1">
    <p:spTree>
      <p:nvGrpSpPr>
        <p:cNvPr id="1" name=""/>
        <p:cNvGrpSpPr/>
        <p:nvPr/>
      </p:nvGrpSpPr>
      <p:grpSpPr>
        <a:xfrm>
          <a:off x="0" y="0"/>
          <a:ext cx="0" cy="0"/>
          <a:chOff x="0" y="0"/>
          <a:chExt cx="0" cy="0"/>
        </a:xfrm>
      </p:grpSpPr>
      <p:sp>
        <p:nvSpPr>
          <p:cNvPr id="22"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4400" spc="-1" strike="noStrike">
              <a:solidFill>
                <a:srgbClr val="cbcbcb"/>
              </a:solidFill>
              <a:latin typeface="Times New Roman"/>
            </a:endParaRPr>
          </a:p>
        </p:txBody>
      </p:sp>
      <p:sp>
        <p:nvSpPr>
          <p:cNvPr id="23" name="PlaceHolder 2"/>
          <p:cNvSpPr>
            <a:spLocks noGrp="1"/>
          </p:cNvSpPr>
          <p:nvPr>
            <p:ph type="subTitle"/>
          </p:nvPr>
        </p:nvSpPr>
        <p:spPr>
          <a:xfrm>
            <a:off x="685800" y="1981080"/>
            <a:ext cx="7772400" cy="4114800"/>
          </a:xfrm>
          <a:prstGeom prst="rect">
            <a:avLst/>
          </a:prstGeom>
          <a:noFill/>
          <a:ln w="0">
            <a:noFill/>
          </a:ln>
        </p:spPr>
        <p:txBody>
          <a:bodyPr lIns="0" rIns="0" tIns="0" bIns="0" anchor="ctr">
            <a:noAutofit/>
          </a:bodyPr>
          <a:p>
            <a:pPr indent="0" algn="ctr">
              <a:spcBef>
                <a:spcPts val="7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ffffff"/>
              </a:solidFill>
              <a:latin typeface="Times New Roman"/>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F8BB36E6-DC14-43FA-9531-AD263FBCBC98}" type="slidenum">
              <a:t>&lt;#&gt;</a:t>
            </a:fld>
          </a:p>
        </p:txBody>
      </p:sp>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3.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0" name=""/>
          <p:cNvSpPr/>
          <p:nvPr/>
        </p:nvSpPr>
        <p:spPr>
          <a:xfrm>
            <a:off x="380880" y="0"/>
            <a:ext cx="1447920" cy="6856560"/>
          </a:xfrm>
          <a:prstGeom prst="rect">
            <a:avLst/>
          </a:prstGeom>
          <a:gradFill rotWithShape="0">
            <a:gsLst>
              <a:gs pos="0">
                <a:srgbClr val="0066cc">
                  <a:alpha val="50196"/>
                </a:srgbClr>
              </a:gs>
              <a:gs pos="100000">
                <a:srgbClr val="003e7d"/>
              </a:gs>
            </a:gsLst>
            <a:lin ang="5400000"/>
          </a:gradFill>
          <a:ln w="0">
            <a:noFill/>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 name=""/>
          <p:cNvSpPr/>
          <p:nvPr/>
        </p:nvSpPr>
        <p:spPr>
          <a:xfrm>
            <a:off x="152280" y="1752480"/>
            <a:ext cx="4724640" cy="152640"/>
          </a:xfrm>
          <a:prstGeom prst="rect">
            <a:avLst/>
          </a:prstGeom>
          <a:solidFill>
            <a:srgbClr val="00ccff">
              <a:alpha val="50000"/>
            </a:srgbClr>
          </a:solidFill>
          <a:ln w="0">
            <a:noFill/>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2" name=""/>
          <p:cNvSpPr/>
          <p:nvPr/>
        </p:nvSpPr>
        <p:spPr>
          <a:xfrm>
            <a:off x="685800" y="6629400"/>
            <a:ext cx="3505320" cy="227160"/>
          </a:xfrm>
          <a:prstGeom prst="rect">
            <a:avLst/>
          </a:prstGeom>
          <a:gradFill rotWithShape="0">
            <a:gsLst>
              <a:gs pos="0">
                <a:srgbClr val="751700"/>
              </a:gs>
              <a:gs pos="50000">
                <a:srgbClr val="ff3300"/>
              </a:gs>
              <a:gs pos="100000">
                <a:srgbClr val="751700"/>
              </a:gs>
            </a:gsLst>
            <a:lin ang="10800000"/>
          </a:gradFill>
          <a:ln w="0">
            <a:noFill/>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3" name=""/>
          <p:cNvSpPr/>
          <p:nvPr/>
        </p:nvSpPr>
        <p:spPr>
          <a:xfrm>
            <a:off x="762120" y="762120"/>
            <a:ext cx="8380440" cy="761760"/>
          </a:xfrm>
          <a:prstGeom prst="rect">
            <a:avLst/>
          </a:prstGeom>
          <a:gradFill rotWithShape="0">
            <a:gsLst>
              <a:gs pos="0">
                <a:srgbClr val="000f1f"/>
              </a:gs>
              <a:gs pos="100000">
                <a:srgbClr val="0066cc"/>
              </a:gs>
            </a:gsLst>
            <a:lin ang="10800000"/>
          </a:gradFill>
          <a:ln w="0">
            <a:noFill/>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4"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4400" spc="-1" strike="noStrike">
                <a:solidFill>
                  <a:srgbClr val="cbcbcb"/>
                </a:solidFill>
                <a:latin typeface="Times New Roman"/>
              </a:rPr>
              <a:t>Click to edit the title text format</a:t>
            </a:r>
            <a:endParaRPr b="0" lang="en-US" sz="4400" spc="-1" strike="noStrike">
              <a:solidFill>
                <a:srgbClr val="cbcbcb"/>
              </a:solidFill>
              <a:latin typeface="Times New Roman"/>
            </a:endParaRPr>
          </a:p>
        </p:txBody>
      </p:sp>
      <p:sp>
        <p:nvSpPr>
          <p:cNvPr id="5" name="PlaceHolder 2"/>
          <p:cNvSpPr>
            <a:spLocks noGrp="1"/>
          </p:cNvSpPr>
          <p:nvPr>
            <p:ph type="body"/>
          </p:nvPr>
        </p:nvSpPr>
        <p:spPr>
          <a:xfrm>
            <a:off x="685800" y="1981080"/>
            <a:ext cx="7772400" cy="411480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ffffff"/>
                </a:solidFill>
                <a:latin typeface="Arial"/>
              </a:rPr>
              <a:t>Click to edit the outline text format</a:t>
            </a:r>
            <a:endParaRPr b="1" lang="en-US" sz="3200" spc="-1" strike="noStrike">
              <a:solidFill>
                <a:srgbClr val="ffffff"/>
              </a:solidFill>
              <a:latin typeface="Arial"/>
            </a:endParaRPr>
          </a:p>
          <a:p>
            <a:pPr lvl="1" marL="743040" indent="-285840">
              <a:spcBef>
                <a:spcPts val="799"/>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ffffff"/>
                </a:solidFill>
                <a:latin typeface="Arial"/>
              </a:rPr>
              <a:t>Second Outline Level</a:t>
            </a:r>
            <a:endParaRPr b="1" lang="en-US" sz="3200" spc="-1" strike="noStrike">
              <a:solidFill>
                <a:srgbClr val="ffffff"/>
              </a:solidFill>
              <a:latin typeface="Arial"/>
            </a:endParaRPr>
          </a:p>
          <a:p>
            <a:pPr lvl="2" marL="1143000" indent="-228600">
              <a:spcBef>
                <a:spcPts val="799"/>
              </a:spcBef>
              <a:buClr>
                <a:srgbClr val="00ffcc"/>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ffffff"/>
                </a:solidFill>
                <a:latin typeface="Arial"/>
              </a:rPr>
              <a:t>Third Outline Level</a:t>
            </a:r>
            <a:endParaRPr b="1" lang="en-US" sz="3200" spc="-1" strike="noStrike">
              <a:solidFill>
                <a:srgbClr val="ffffff"/>
              </a:solidFill>
              <a:latin typeface="Arial"/>
            </a:endParaRPr>
          </a:p>
          <a:p>
            <a:pPr lvl="3" marL="1600200" indent="-228600">
              <a:spcBef>
                <a:spcPts val="799"/>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ffffff"/>
                </a:solidFill>
                <a:latin typeface="Arial"/>
              </a:rPr>
              <a:t>Fourth Outline Level</a:t>
            </a:r>
            <a:endParaRPr b="1" lang="en-US" sz="3200" spc="-1" strike="noStrike">
              <a:solidFill>
                <a:srgbClr val="ffffff"/>
              </a:solidFill>
              <a:latin typeface="Arial"/>
            </a:endParaRPr>
          </a:p>
          <a:p>
            <a:pPr lvl="4" marL="2057400" indent="-228600">
              <a:spcBef>
                <a:spcPts val="799"/>
              </a:spcBef>
              <a:buClr>
                <a:srgbClr val="00ffcc"/>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ffffff"/>
                </a:solidFill>
                <a:latin typeface="Arial"/>
              </a:rPr>
              <a:t>Fifth Outline Level</a:t>
            </a:r>
            <a:endParaRPr b="1" lang="en-US" sz="3200" spc="-1" strike="noStrike">
              <a:solidFill>
                <a:srgbClr val="ffffff"/>
              </a:solidFill>
              <a:latin typeface="Arial"/>
            </a:endParaRPr>
          </a:p>
          <a:p>
            <a:pPr lvl="5" marL="2057400" indent="-228600">
              <a:spcBef>
                <a:spcPts val="799"/>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ffffff"/>
                </a:solidFill>
                <a:latin typeface="Arial"/>
              </a:rPr>
              <a:t>Sixth Outline Level</a:t>
            </a:r>
            <a:endParaRPr b="1" lang="en-US" sz="3200" spc="-1" strike="noStrike">
              <a:solidFill>
                <a:srgbClr val="ffffff"/>
              </a:solidFill>
              <a:latin typeface="Arial"/>
            </a:endParaRPr>
          </a:p>
          <a:p>
            <a:pPr lvl="6" marL="2057400" indent="-228600">
              <a:spcBef>
                <a:spcPts val="799"/>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ffffff"/>
                </a:solidFill>
                <a:latin typeface="Arial"/>
              </a:rPr>
              <a:t>Seventh Outline Level</a:t>
            </a:r>
            <a:endParaRPr b="1" lang="en-US" sz="3200" spc="-1" strike="noStrike">
              <a:solidFill>
                <a:srgbClr val="ffffff"/>
              </a:solidFill>
              <a:latin typeface="Arial"/>
            </a:endParaRPr>
          </a:p>
        </p:txBody>
      </p:sp>
      <p:sp>
        <p:nvSpPr>
          <p:cNvPr id="7" name="PlaceHolder 4"/>
          <p:cNvSpPr>
            <a:spLocks noGrp="1"/>
          </p:cNvSpPr>
          <p:nvPr>
            <p:ph type="ftr" idx="2"/>
          </p:nvPr>
        </p:nvSpPr>
        <p:spPr>
          <a:xfrm>
            <a:off x="3124080" y="6172200"/>
            <a:ext cx="2895840" cy="457200"/>
          </a:xfrm>
          <a:prstGeom prst="rect">
            <a:avLst/>
          </a:prstGeom>
          <a:noFill/>
          <a:ln w="0">
            <a:noFill/>
          </a:ln>
        </p:spPr>
        <p:txBody>
          <a:bodyPr lIns="92160" rIns="92160" tIns="46080" bIns="46080" anchor="ctr">
            <a:noAutofit/>
          </a:bodyPr>
          <a:lstStyle>
            <a:lvl1pPr marL="216000"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400" spc="-1" strike="noStrike">
                <a:solidFill>
                  <a:srgbClr val="ffffff"/>
                </a:solidFill>
                <a:latin typeface="Times New Roman"/>
              </a:defRPr>
            </a:lvl1pPr>
          </a:lstStyle>
          <a:p>
            <a:pPr marL="216000"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ffffff"/>
                </a:solidFill>
                <a:latin typeface="Times New Roman"/>
              </a:rPr>
              <a:t>&lt;footer&gt;</a:t>
            </a:r>
            <a:endParaRPr b="0" lang="en-US" sz="1400" spc="-1" strike="noStrike">
              <a:solidFill>
                <a:srgbClr val="ffffff"/>
              </a:solidFill>
              <a:latin typeface="Times New Roman"/>
            </a:endParaRPr>
          </a:p>
        </p:txBody>
      </p:sp>
      <p:sp>
        <p:nvSpPr>
          <p:cNvPr id="8" name="PlaceHolder 5"/>
          <p:cNvSpPr>
            <a:spLocks noGrp="1"/>
          </p:cNvSpPr>
          <p:nvPr>
            <p:ph type="sldNum" idx="3"/>
          </p:nvPr>
        </p:nvSpPr>
        <p:spPr>
          <a:xfrm>
            <a:off x="6553080" y="6172200"/>
            <a:ext cx="1905120" cy="457200"/>
          </a:xfrm>
          <a:prstGeom prst="rect">
            <a:avLst/>
          </a:prstGeom>
          <a:noFill/>
          <a:ln w="0">
            <a:noFill/>
          </a:ln>
        </p:spPr>
        <p:txBody>
          <a:bodyPr lIns="92160" rIns="92160" tIns="46080" bIns="46080" anchor="ctr">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400" spc="-1" strike="noStrike">
                <a:solidFill>
                  <a:srgbClr val="ffffff"/>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CAFB3A76-C928-4493-B17F-8CE715BF09B6}" type="slidenum">
              <a:rPr b="0" lang="en-US" sz="1400" spc="-1" strike="noStrike">
                <a:solidFill>
                  <a:srgbClr val="ffffff"/>
                </a:solidFill>
                <a:latin typeface="Times New Roman"/>
              </a:rPr>
              <a:t>&lt;number&gt;</a:t>
            </a:fld>
            <a:endParaRPr b="0" lang="en-US" sz="14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2f5e"/>
            </a:gs>
            <a:gs pos="50000">
              <a:srgbClr val="0066cc"/>
            </a:gs>
            <a:gs pos="100000">
              <a:srgbClr val="002f5e"/>
            </a:gs>
          </a:gsLst>
          <a:lin ang="5400000"/>
        </a:gradFill>
      </p:bgPr>
    </p:bg>
    <p:spTree>
      <p:nvGrpSpPr>
        <p:cNvPr id="1" name=""/>
        <p:cNvGrpSpPr/>
        <p:nvPr/>
      </p:nvGrpSpPr>
      <p:grpSpPr>
        <a:xfrm>
          <a:off x="0" y="0"/>
          <a:ext cx="0" cy="0"/>
          <a:chOff x="0" y="0"/>
          <a:chExt cx="0" cy="0"/>
        </a:xfrm>
      </p:grpSpPr>
      <p:sp>
        <p:nvSpPr>
          <p:cNvPr id="14" name=""/>
          <p:cNvSpPr/>
          <p:nvPr/>
        </p:nvSpPr>
        <p:spPr>
          <a:xfrm>
            <a:off x="380880" y="0"/>
            <a:ext cx="1447920" cy="6856560"/>
          </a:xfrm>
          <a:prstGeom prst="rect">
            <a:avLst/>
          </a:prstGeom>
          <a:gradFill rotWithShape="0">
            <a:gsLst>
              <a:gs pos="0">
                <a:srgbClr val="003e7d"/>
              </a:gs>
              <a:gs pos="50000">
                <a:srgbClr val="0066cc">
                  <a:alpha val="50196"/>
                </a:srgbClr>
              </a:gs>
              <a:gs pos="100000">
                <a:srgbClr val="003e7d"/>
              </a:gs>
            </a:gsLst>
            <a:lin ang="5400000"/>
          </a:gradFill>
          <a:ln w="0">
            <a:noFill/>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5" name=""/>
          <p:cNvSpPr/>
          <p:nvPr/>
        </p:nvSpPr>
        <p:spPr>
          <a:xfrm>
            <a:off x="685800" y="2438280"/>
            <a:ext cx="8456760" cy="762120"/>
          </a:xfrm>
          <a:prstGeom prst="rect">
            <a:avLst/>
          </a:prstGeom>
          <a:gradFill rotWithShape="0">
            <a:gsLst>
              <a:gs pos="0">
                <a:srgbClr val="000f1f"/>
              </a:gs>
              <a:gs pos="100000">
                <a:srgbClr val="0066cc"/>
              </a:gs>
            </a:gsLst>
            <a:lin ang="10800000"/>
          </a:gradFill>
          <a:ln w="0">
            <a:noFill/>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6" name="PlaceHolder 1"/>
          <p:cNvSpPr>
            <a:spLocks noGrp="1"/>
          </p:cNvSpPr>
          <p:nvPr>
            <p:ph type="title"/>
          </p:nvPr>
        </p:nvSpPr>
        <p:spPr>
          <a:xfrm>
            <a:off x="685800" y="228564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4400" spc="-1" strike="noStrike">
                <a:solidFill>
                  <a:srgbClr val="cbcbcb"/>
                </a:solidFill>
                <a:latin typeface="Times New Roman"/>
              </a:rPr>
              <a:t>Click to edit the title text format</a:t>
            </a:r>
            <a:endParaRPr b="0" lang="en-US" sz="4400" spc="-1" strike="noStrike">
              <a:solidFill>
                <a:srgbClr val="cbcbcb"/>
              </a:solidFill>
              <a:latin typeface="Times New Roman"/>
            </a:endParaRPr>
          </a:p>
        </p:txBody>
      </p:sp>
      <p:sp>
        <p:nvSpPr>
          <p:cNvPr id="18" name="PlaceHolder 3"/>
          <p:cNvSpPr>
            <a:spLocks noGrp="1"/>
          </p:cNvSpPr>
          <p:nvPr>
            <p:ph type="ftr" idx="5"/>
          </p:nvPr>
        </p:nvSpPr>
        <p:spPr>
          <a:xfrm>
            <a:off x="3124080" y="6172200"/>
            <a:ext cx="2895840" cy="457200"/>
          </a:xfrm>
          <a:prstGeom prst="rect">
            <a:avLst/>
          </a:prstGeom>
          <a:noFill/>
          <a:ln w="0">
            <a:noFill/>
          </a:ln>
        </p:spPr>
        <p:txBody>
          <a:bodyPr lIns="92160" rIns="92160" tIns="46080" bIns="46080" anchor="ctr">
            <a:noAutofit/>
          </a:bodyPr>
          <a:lstStyle>
            <a:lvl1pPr marL="216000"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400" spc="-1" strike="noStrike">
                <a:solidFill>
                  <a:srgbClr val="ffffff"/>
                </a:solidFill>
                <a:latin typeface="Times New Roman"/>
              </a:defRPr>
            </a:lvl1pPr>
          </a:lstStyle>
          <a:p>
            <a:pPr marL="216000"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ffffff"/>
                </a:solidFill>
                <a:latin typeface="Times New Roman"/>
              </a:rPr>
              <a:t>&lt;footer&gt;</a:t>
            </a:r>
            <a:endParaRPr b="0" lang="en-US" sz="1400" spc="-1" strike="noStrike">
              <a:solidFill>
                <a:srgbClr val="ffffff"/>
              </a:solidFill>
              <a:latin typeface="Times New Roman"/>
            </a:endParaRPr>
          </a:p>
        </p:txBody>
      </p:sp>
      <p:sp>
        <p:nvSpPr>
          <p:cNvPr id="19" name="PlaceHolder 4"/>
          <p:cNvSpPr>
            <a:spLocks noGrp="1"/>
          </p:cNvSpPr>
          <p:nvPr>
            <p:ph type="sldNum" idx="6"/>
          </p:nvPr>
        </p:nvSpPr>
        <p:spPr>
          <a:xfrm>
            <a:off x="6553080" y="6172200"/>
            <a:ext cx="1905120" cy="457200"/>
          </a:xfrm>
          <a:prstGeom prst="rect">
            <a:avLst/>
          </a:prstGeom>
          <a:noFill/>
          <a:ln w="0">
            <a:noFill/>
          </a:ln>
        </p:spPr>
        <p:txBody>
          <a:bodyPr lIns="92160" rIns="92160" tIns="46080" bIns="46080" anchor="ctr">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400" spc="-1" strike="noStrike">
                <a:solidFill>
                  <a:srgbClr val="ffffff"/>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E64EAECB-AECB-470B-8C7B-6069943164E1}" type="slidenum">
              <a:rPr b="0" lang="en-US" sz="1400" spc="-1" strike="noStrike">
                <a:solidFill>
                  <a:srgbClr val="ffffff"/>
                </a:solidFill>
                <a:latin typeface="Times New Roman"/>
              </a:rPr>
              <a:t>&lt;number&gt;</a:t>
            </a:fld>
            <a:endParaRPr b="0" lang="en-US" sz="1400" spc="-1" strike="noStrike">
              <a:solidFill>
                <a:srgbClr val="ffffff"/>
              </a:solidFill>
              <a:latin typeface="Times New Roman"/>
            </a:endParaRPr>
          </a:p>
        </p:txBody>
      </p:sp>
      <p:sp>
        <p:nvSpPr>
          <p:cNvPr id="20" name=""/>
          <p:cNvSpPr/>
          <p:nvPr/>
        </p:nvSpPr>
        <p:spPr>
          <a:xfrm>
            <a:off x="0" y="3505320"/>
            <a:ext cx="4724280" cy="152280"/>
          </a:xfrm>
          <a:prstGeom prst="rect">
            <a:avLst/>
          </a:prstGeom>
          <a:solidFill>
            <a:srgbClr val="00ccff">
              <a:alpha val="50000"/>
            </a:srgbClr>
          </a:solidFill>
          <a:ln w="0">
            <a:noFill/>
          </a:ln>
        </p:spPr>
        <p:style>
          <a:lnRef idx="0"/>
          <a:fillRef idx="0"/>
          <a:effectRef idx="0"/>
          <a:fontRef idx="minor"/>
        </p:style>
        <p:txBody>
          <a:bodyPr lIns="90000" rIns="90000" tIns="46800" bIns="46800" anchor="t">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ffffff"/>
              </a:solidFill>
              <a:latin typeface="Times New Roman"/>
            </a:endParaRPr>
          </a:p>
        </p:txBody>
      </p:sp>
      <p:sp>
        <p:nvSpPr>
          <p:cNvPr id="21"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indent="0" algn="ctr">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ffffff"/>
                </a:solidFill>
                <a:latin typeface="Times New Roman"/>
              </a:rPr>
              <a:t>Click to edit the outline text format</a:t>
            </a:r>
            <a:endParaRPr b="0" lang="en-US" sz="3200" spc="-1" strike="noStrike">
              <a:solidFill>
                <a:srgbClr val="ffffff"/>
              </a:solidFill>
              <a:latin typeface="Times New Roman"/>
            </a:endParaRPr>
          </a:p>
          <a:p>
            <a:pPr lvl="1" marL="457200" indent="0" algn="ctr">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ffffff"/>
                </a:solidFill>
                <a:latin typeface="Arial"/>
              </a:rPr>
              <a:t>Second Outline Level</a:t>
            </a:r>
            <a:endParaRPr b="1" lang="en-US" sz="2800" spc="-1" strike="noStrike">
              <a:solidFill>
                <a:srgbClr val="ffffff"/>
              </a:solidFill>
              <a:latin typeface="Arial"/>
            </a:endParaRPr>
          </a:p>
          <a:p>
            <a:pPr lvl="2" marL="914400" algn="ctr">
              <a:spcBef>
                <a:spcPts val="601"/>
              </a:spcBef>
              <a:buClr>
                <a:srgbClr val="00ffcc"/>
              </a:buClr>
              <a:buFont typeface="Arial"/>
              <a:buChar char="•"/>
              <a:tabLst>
                <a:tab algn="l" pos="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ffffff"/>
                </a:solidFill>
                <a:latin typeface="Arial"/>
              </a:rPr>
              <a:t>Third Outline Level</a:t>
            </a:r>
            <a:endParaRPr b="1" lang="en-US" sz="2400" spc="-1" strike="noStrike">
              <a:solidFill>
                <a:srgbClr val="ffffff"/>
              </a:solidFill>
              <a:latin typeface="Arial"/>
            </a:endParaRPr>
          </a:p>
          <a:p>
            <a:pPr lvl="3" marL="1371600" algn="ctr">
              <a:spcBef>
                <a:spcPts val="499"/>
              </a:spcBef>
              <a:buClr>
                <a:srgbClr val="ffffff"/>
              </a:buClr>
              <a:buFont typeface="Arial"/>
              <a:buChar char="–"/>
              <a:tabLst>
                <a:tab algn="l" pos="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ffff"/>
                </a:solidFill>
                <a:latin typeface="Arial"/>
              </a:rPr>
              <a:t>Fourth Outline Level</a:t>
            </a:r>
            <a:endParaRPr b="1" lang="en-US" sz="2000" spc="-1" strike="noStrike">
              <a:solidFill>
                <a:srgbClr val="ffffff"/>
              </a:solidFill>
              <a:latin typeface="Arial"/>
            </a:endParaRPr>
          </a:p>
          <a:p>
            <a:pPr lvl="4" marL="1828800" algn="ctr">
              <a:spcBef>
                <a:spcPts val="499"/>
              </a:spcBef>
              <a:buClr>
                <a:srgbClr val="00ffcc"/>
              </a:buClr>
              <a:buFont typeface="Arial"/>
              <a:buChar char="•"/>
              <a:tabLst>
                <a:tab algn="l" pos="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ffff"/>
                </a:solidFill>
                <a:latin typeface="Arial"/>
              </a:rPr>
              <a:t>Fifth Outline Level</a:t>
            </a:r>
            <a:endParaRPr b="1" lang="en-US" sz="2000" spc="-1" strike="noStrike">
              <a:solidFill>
                <a:srgbClr val="ffffff"/>
              </a:solidFill>
              <a:latin typeface="Arial"/>
            </a:endParaRPr>
          </a:p>
          <a:p>
            <a:pPr lvl="5" marL="1828800">
              <a:spcBef>
                <a:spcPts val="499"/>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ffff"/>
                </a:solidFill>
                <a:latin typeface="Arial"/>
              </a:rPr>
              <a:t>Sixth Outline Level</a:t>
            </a:r>
            <a:endParaRPr b="1" lang="en-US" sz="2000" spc="-1" strike="noStrike">
              <a:solidFill>
                <a:srgbClr val="ffffff"/>
              </a:solidFill>
              <a:latin typeface="Arial"/>
            </a:endParaRPr>
          </a:p>
          <a:p>
            <a:pPr lvl="6" marL="1828800">
              <a:spcBef>
                <a:spcPts val="499"/>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ffff"/>
                </a:solidFill>
                <a:latin typeface="Arial"/>
              </a:rPr>
              <a:t>Seventh Outline Level</a:t>
            </a:r>
            <a:endParaRPr b="1" lang="en-US" sz="20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652" r:id="rId2"/>
  </p:sldLayoutId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Relationship Id="rId3"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Relationship Id="rId3"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Relationship Id="rId3"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Relationship Id="rId3"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jpeg"/><Relationship Id="rId3" Type="http://schemas.openxmlformats.org/officeDocument/2006/relationships/image" Target="../media/image22.jpeg"/><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Relationship Id="rId3"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Relationship Id="rId3"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Relationship Id="rId3"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image" Target="../media/image23.png"/><Relationship Id="rId2" Type="http://schemas.openxmlformats.org/officeDocument/2006/relationships/package" Target="../embeddings/oleObject1.xlsx"/><Relationship Id="rId3" Type="http://schemas.openxmlformats.org/officeDocument/2006/relationships/slideLayout" Target="../slideLayouts/slideLayout1.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1.xml"/><Relationship Id="rId3"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2f5e"/>
            </a:gs>
            <a:gs pos="50000">
              <a:srgbClr val="0066cc"/>
            </a:gs>
            <a:gs pos="100000">
              <a:srgbClr val="002f5e"/>
            </a:gs>
          </a:gsLst>
          <a:lin ang="5400000"/>
        </a:gra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533160" y="533160"/>
            <a:ext cx="7924680" cy="281916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000" spc="-1" strike="noStrike">
                <a:solidFill>
                  <a:srgbClr val="cbcbcb"/>
                </a:solidFill>
                <a:latin typeface="Times New Roman"/>
              </a:rPr>
              <a:t>Badanie jakości kompresji obrazów nieruchomych za pomocą sieci neuronowej ze wstępnym przybliżeniem transformatą Karhunena-Loeve.</a:t>
            </a:r>
            <a:endParaRPr b="0" lang="en-US" sz="4000" spc="-1" strike="noStrike">
              <a:solidFill>
                <a:srgbClr val="cbcbcb"/>
              </a:solidFill>
              <a:latin typeface="Times New Roman"/>
            </a:endParaRPr>
          </a:p>
        </p:txBody>
      </p:sp>
      <p:sp>
        <p:nvSpPr>
          <p:cNvPr id="25" name="PlaceHolder 2"/>
          <p:cNvSpPr>
            <a:spLocks noGrp="1"/>
          </p:cNvSpPr>
          <p:nvPr>
            <p:ph type="subTitle"/>
          </p:nvPr>
        </p:nvSpPr>
        <p:spPr>
          <a:xfrm>
            <a:off x="3505320" y="3962160"/>
            <a:ext cx="4038480" cy="685800"/>
          </a:xfrm>
          <a:prstGeom prst="rect">
            <a:avLst/>
          </a:prstGeom>
          <a:noFill/>
          <a:ln w="0">
            <a:noFill/>
          </a:ln>
        </p:spPr>
        <p:txBody>
          <a:bodyPr lIns="92160" rIns="92160" tIns="46080" bIns="46080" anchor="t">
            <a:noAutofit/>
          </a:bodyPr>
          <a:p>
            <a:pPr indent="0">
              <a:lnSpc>
                <a:spcPct val="100000"/>
              </a:lnSpc>
              <a:spcBef>
                <a:spcPts val="7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Marek Puchalski</a:t>
            </a:r>
            <a:endParaRPr b="0" lang="en-US" sz="3200" spc="-1" strike="noStrike">
              <a:solidFill>
                <a:srgbClr val="ffffff"/>
              </a:solidFill>
              <a:latin typeface="Times New Roman"/>
            </a:endParaRPr>
          </a:p>
        </p:txBody>
      </p:sp>
      <p:sp>
        <p:nvSpPr>
          <p:cNvPr id="26" name=""/>
          <p:cNvSpPr/>
          <p:nvPr/>
        </p:nvSpPr>
        <p:spPr>
          <a:xfrm>
            <a:off x="0" y="0"/>
            <a:ext cx="9128160" cy="55512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Tematem mojej pracy dyplomowej jest: </a:t>
            </a:r>
            <a:endParaRPr b="0" lang="en-US" sz="1200" spc="-1" strike="noStrike">
              <a:solidFill>
                <a:srgbClr val="ffffff"/>
              </a:solidFill>
              <a:latin typeface="Times New Roman"/>
            </a:endParaRPr>
          </a:p>
        </p:txBody>
      </p:sp>
      <p:sp>
        <p:nvSpPr>
          <p:cNvPr id="4" name="PlaceHolder 3"/>
          <p:cNvSpPr>
            <a:spLocks noGrp="1"/>
          </p:cNvSpPr>
          <p:nvPr>
            <p:ph type="sldNum" idx="6"/>
          </p:nvPr>
        </p:nvSpPr>
        <p:spPr/>
        <p:txBody>
          <a:bodyPr/>
          <a:p>
            <a:fld id="{43172FAE-0965-4D78-B19C-51E53D4EAE90}" type="slidenum">
              <a:t>1</a:t>
            </a:fld>
          </a:p>
        </p:txBody>
      </p:sp>
    </p:spTree>
  </p:cSld>
  <p:transition spd="med" advTm="4000">
    <p:newsflash/>
  </p:transition>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67"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Sztuczne Sieci Neuronowe</a:t>
            </a:r>
            <a:endParaRPr b="0" lang="en-US" sz="4400" spc="-1" strike="noStrike">
              <a:solidFill>
                <a:srgbClr val="cbcbcb"/>
              </a:solidFill>
              <a:latin typeface="Times New Roman"/>
            </a:endParaRPr>
          </a:p>
        </p:txBody>
      </p:sp>
      <p:sp>
        <p:nvSpPr>
          <p:cNvPr id="68" name="PlaceHolder 2"/>
          <p:cNvSpPr>
            <a:spLocks noGrp="1"/>
          </p:cNvSpPr>
          <p:nvPr>
            <p:ph/>
          </p:nvPr>
        </p:nvSpPr>
        <p:spPr>
          <a:xfrm>
            <a:off x="685800" y="1981080"/>
            <a:ext cx="7772400" cy="182880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Uczenie sztucznej sieci neuronowej</a:t>
            </a:r>
            <a:endParaRPr b="1" lang="en-US" sz="3200" spc="-1" strike="noStrike">
              <a:solidFill>
                <a:srgbClr val="ffffff"/>
              </a:solidFill>
              <a:latin typeface="Arial"/>
            </a:endParaRPr>
          </a:p>
          <a:p>
            <a:pPr lvl="1" marL="743040" indent="-285840">
              <a:spcBef>
                <a:spcPts val="700"/>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Metoda Propagacji wstecznej błędu</a:t>
            </a:r>
            <a:endParaRPr b="1" lang="en-US" sz="2800" spc="-1" strike="noStrike">
              <a:solidFill>
                <a:srgbClr val="ffffff"/>
              </a:solidFill>
              <a:latin typeface="Arial"/>
            </a:endParaRPr>
          </a:p>
          <a:p>
            <a:pPr lvl="1" marL="743040" indent="-285840">
              <a:spcBef>
                <a:spcPts val="700"/>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Optymalizacja procesu uczenia</a:t>
            </a:r>
            <a:endParaRPr b="1" lang="en-US" sz="2800" spc="-1" strike="noStrike">
              <a:solidFill>
                <a:srgbClr val="ffffff"/>
              </a:solidFill>
              <a:latin typeface="Arial"/>
            </a:endParaRPr>
          </a:p>
        </p:txBody>
      </p:sp>
      <p:sp>
        <p:nvSpPr>
          <p:cNvPr id="69" name=""/>
          <p:cNvSpPr/>
          <p:nvPr/>
        </p:nvSpPr>
        <p:spPr>
          <a:xfrm>
            <a:off x="4148280" y="321480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70" name="" descr=""/>
          <p:cNvPicPr/>
          <p:nvPr/>
        </p:nvPicPr>
        <p:blipFill>
          <a:blip r:embed="rId1"/>
          <a:stretch/>
        </p:blipFill>
        <p:spPr>
          <a:xfrm>
            <a:off x="1447920" y="3581280"/>
            <a:ext cx="6781680" cy="2286000"/>
          </a:xfrm>
          <a:prstGeom prst="rect">
            <a:avLst/>
          </a:prstGeom>
          <a:ln w="0">
            <a:noFill/>
          </a:ln>
        </p:spPr>
      </p:pic>
      <p:sp>
        <p:nvSpPr>
          <p:cNvPr id="71"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Podstawowy algorytm uczenia sieci metodą „wstecznej propagacji błędu” jest bardzo powolny, dlatego stosuje się różne metody optymalizacji w celu przyśpieszenia obliczeń. W mojej pracy użyłem ostatniej najprostszej z nich „Zmienny współczynnik uczenia”.</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36D3CF0F-0538-4F63-A0E0-68131F685CD2}" type="slidenum">
              <a:t>10</a:t>
            </a:fld>
          </a:p>
        </p:txBody>
      </p:sp>
    </p:spTree>
  </p:cSld>
  <p:transition spd="med" advTm="10000">
    <p:fad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72"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Program</a:t>
            </a:r>
            <a:endParaRPr b="0" lang="en-US" sz="4400" spc="-1" strike="noStrike">
              <a:solidFill>
                <a:srgbClr val="cbcbcb"/>
              </a:solidFill>
              <a:latin typeface="Times New Roman"/>
            </a:endParaRPr>
          </a:p>
        </p:txBody>
      </p:sp>
      <p:sp>
        <p:nvSpPr>
          <p:cNvPr id="73" name="PlaceHolder 2"/>
          <p:cNvSpPr>
            <a:spLocks noGrp="1"/>
          </p:cNvSpPr>
          <p:nvPr>
            <p:ph/>
          </p:nvPr>
        </p:nvSpPr>
        <p:spPr>
          <a:xfrm>
            <a:off x="685440" y="1980720"/>
            <a:ext cx="6838920" cy="908280"/>
          </a:xfrm>
          <a:prstGeom prst="rect">
            <a:avLst/>
          </a:prstGeom>
          <a:noFill/>
          <a:ln w="0">
            <a:noFill/>
          </a:ln>
        </p:spPr>
        <p:txBody>
          <a:bodyPr lIns="92160" rIns="92160" tIns="46080" bIns="46080" anchor="t">
            <a:normAutofit fontScale="57806"/>
          </a:bodyPr>
          <a:p>
            <a:pPr marL="343080" indent="-343080">
              <a:lnSpc>
                <a:spcPct val="90000"/>
              </a:lnSpc>
              <a:spcBef>
                <a:spcPts val="4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Program „Kompresja Neuronowa”</a:t>
            </a:r>
            <a:endParaRPr b="1" lang="en-US" sz="2000" spc="-1" strike="noStrike">
              <a:solidFill>
                <a:srgbClr val="ffffff"/>
              </a:solidFill>
              <a:latin typeface="Arial"/>
            </a:endParaRPr>
          </a:p>
          <a:p>
            <a:pPr lvl="1" marL="743040" indent="-285840">
              <a:lnSpc>
                <a:spcPct val="90000"/>
              </a:lnSpc>
              <a:spcBef>
                <a:spcPts val="45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1800" spc="-1" strike="noStrike">
                <a:solidFill>
                  <a:srgbClr val="ffffff"/>
                </a:solidFill>
                <a:latin typeface="Arial"/>
              </a:rPr>
              <a:t>Wymagania sprzętowe.</a:t>
            </a:r>
            <a:endParaRPr b="1" lang="en-US" sz="18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1800" spc="-1" strike="noStrike">
                <a:solidFill>
                  <a:srgbClr val="ffffff"/>
                </a:solidFill>
                <a:latin typeface="Arial"/>
              </a:rPr>
              <a:t>Podręcznik użytkownika.</a:t>
            </a:r>
            <a:r>
              <a:rPr b="1" lang="pl-PL" sz="2400" spc="-1" strike="noStrike">
                <a:solidFill>
                  <a:srgbClr val="ffffff"/>
                </a:solidFill>
                <a:latin typeface="Arial"/>
              </a:rPr>
              <a:t> </a:t>
            </a:r>
            <a:endParaRPr b="1" lang="en-US" sz="2400" spc="-1" strike="noStrike">
              <a:solidFill>
                <a:srgbClr val="ffffff"/>
              </a:solidFill>
              <a:latin typeface="Arial"/>
            </a:endParaRPr>
          </a:p>
          <a:p>
            <a:pPr lvl="1" marL="743040" indent="-285840">
              <a:lnSpc>
                <a:spcPct val="90000"/>
              </a:lnSpc>
              <a:spcBef>
                <a:spcPts val="45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1800" spc="-1" strike="noStrike">
                <a:solidFill>
                  <a:srgbClr val="ffffff"/>
                </a:solidFill>
                <a:latin typeface="Arial"/>
              </a:rPr>
              <a:t>Schemat funkcjonalny programu.</a:t>
            </a:r>
            <a:endParaRPr b="1" lang="en-US" sz="1800" spc="-1" strike="noStrike">
              <a:solidFill>
                <a:srgbClr val="ffffff"/>
              </a:solidFill>
              <a:latin typeface="Arial"/>
            </a:endParaRPr>
          </a:p>
          <a:p>
            <a:pPr marL="343080" indent="-34308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1800" spc="-1" strike="noStrike">
              <a:solidFill>
                <a:srgbClr val="ffffff"/>
              </a:solidFill>
              <a:latin typeface="Arial"/>
            </a:endParaRPr>
          </a:p>
        </p:txBody>
      </p:sp>
      <p:sp>
        <p:nvSpPr>
          <p:cNvPr id="74"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75"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76"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7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78"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7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1"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2"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4"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5"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6"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7"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88"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pic>
        <p:nvPicPr>
          <p:cNvPr id="89" name="" descr=""/>
          <p:cNvPicPr/>
          <p:nvPr/>
        </p:nvPicPr>
        <p:blipFill>
          <a:blip r:embed="rId1"/>
          <a:stretch/>
        </p:blipFill>
        <p:spPr>
          <a:xfrm>
            <a:off x="2286000" y="3429000"/>
            <a:ext cx="4444920" cy="2908440"/>
          </a:xfrm>
          <a:prstGeom prst="rect">
            <a:avLst/>
          </a:prstGeom>
          <a:ln w="0">
            <a:noFill/>
          </a:ln>
        </p:spPr>
      </p:pic>
      <p:sp>
        <p:nvSpPr>
          <p:cNvPr id="90"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związku z tym, że nie znalazłem nigdzie programu dającego swobodę w przeprowadzeniu eksperymentów w zakresie mojej pracy, postanowiłem napisać go sam. -&gt;</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FF510992-9049-4055-BBD4-7DC4E39499A5}" type="slidenum">
              <a:t>11</a:t>
            </a:fld>
          </a:p>
        </p:txBody>
      </p:sp>
    </p:spTree>
  </p:cSld>
  <p:transition spd="med" advTm="20000">
    <p:fade/>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91"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Program</a:t>
            </a:r>
            <a:endParaRPr b="0" lang="en-US" sz="4400" spc="-1" strike="noStrike">
              <a:solidFill>
                <a:srgbClr val="cbcbcb"/>
              </a:solidFill>
              <a:latin typeface="Times New Roman"/>
            </a:endParaRPr>
          </a:p>
        </p:txBody>
      </p:sp>
      <p:sp>
        <p:nvSpPr>
          <p:cNvPr id="92" name="PlaceHolder 2"/>
          <p:cNvSpPr>
            <a:spLocks noGrp="1"/>
          </p:cNvSpPr>
          <p:nvPr>
            <p:ph/>
          </p:nvPr>
        </p:nvSpPr>
        <p:spPr>
          <a:xfrm>
            <a:off x="685440" y="1981080"/>
            <a:ext cx="6838920" cy="457200"/>
          </a:xfrm>
          <a:prstGeom prst="rect">
            <a:avLst/>
          </a:prstGeom>
          <a:noFill/>
          <a:ln w="0">
            <a:noFill/>
          </a:ln>
        </p:spPr>
        <p:txBody>
          <a:bodyPr lIns="92160" rIns="92160" tIns="46080" bIns="46080" anchor="t">
            <a:normAutofit/>
          </a:bodyPr>
          <a:p>
            <a:pPr marL="343080" indent="-343080">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Program „Kompresja Neuronowa”</a:t>
            </a:r>
            <a:endParaRPr b="1" lang="en-US" sz="2400" spc="-1" strike="noStrike">
              <a:solidFill>
                <a:srgbClr val="ffffff"/>
              </a:solidFill>
              <a:latin typeface="Arial"/>
            </a:endParaRPr>
          </a:p>
        </p:txBody>
      </p:sp>
      <p:sp>
        <p:nvSpPr>
          <p:cNvPr id="93"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4"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1"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2"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4"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5"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6"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107"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pic>
        <p:nvPicPr>
          <p:cNvPr id="108" name="" descr=""/>
          <p:cNvPicPr/>
          <p:nvPr/>
        </p:nvPicPr>
        <p:blipFill>
          <a:blip r:embed="rId1"/>
          <a:stretch/>
        </p:blipFill>
        <p:spPr>
          <a:xfrm>
            <a:off x="1676520" y="2438280"/>
            <a:ext cx="6172200" cy="4038840"/>
          </a:xfrm>
          <a:prstGeom prst="rect">
            <a:avLst/>
          </a:prstGeom>
          <a:ln w="0">
            <a:noFill/>
          </a:ln>
        </p:spPr>
      </p:pic>
      <p:sp>
        <p:nvSpPr>
          <p:cNvPr id="109" name=""/>
          <p:cNvSpPr/>
          <p:nvPr/>
        </p:nvSpPr>
        <p:spPr>
          <a:xfrm>
            <a:off x="15840" y="15840"/>
            <a:ext cx="9128160" cy="11037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Program w języku Delphi, którego kod źródłowy o objętości ok. 5600 linii jest dostępny na załączonej płycie CD. Jest on specjalistycznym narzędziem o ogromnych możliwościach  badania zachowania się sieci neuronowej w zakresie kompresji obrazu i jej porównania do transformaty KLT. Program cechują minimalne wymagania sprzętowe. Dodatkowo napisałem „podręcznik użytkownika”.</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FC6C0944-A132-40AA-91CE-5799E6FB65BA}" type="slidenum">
              <a:t>12</a:t>
            </a:fld>
          </a:p>
        </p:txBody>
      </p:sp>
    </p:spTree>
  </p:cSld>
  <p:transition spd="med" advTm="20000">
    <p:fade/>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10"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Program</a:t>
            </a:r>
            <a:endParaRPr b="0" lang="en-US" sz="4400" spc="-1" strike="noStrike">
              <a:solidFill>
                <a:srgbClr val="cbcbcb"/>
              </a:solidFill>
              <a:latin typeface="Times New Roman"/>
            </a:endParaRPr>
          </a:p>
        </p:txBody>
      </p:sp>
      <p:sp>
        <p:nvSpPr>
          <p:cNvPr id="111" name="PlaceHolder 2"/>
          <p:cNvSpPr>
            <a:spLocks noGrp="1"/>
          </p:cNvSpPr>
          <p:nvPr>
            <p:ph/>
          </p:nvPr>
        </p:nvSpPr>
        <p:spPr>
          <a:xfrm>
            <a:off x="685440" y="1981080"/>
            <a:ext cx="6838920" cy="533520"/>
          </a:xfrm>
          <a:prstGeom prst="rect">
            <a:avLst/>
          </a:prstGeom>
          <a:noFill/>
          <a:ln w="0">
            <a:noFill/>
          </a:ln>
        </p:spPr>
        <p:txBody>
          <a:bodyPr lIns="92160" rIns="92160" tIns="46080" bIns="46080" anchor="t">
            <a:normAutofit/>
          </a:bodyPr>
          <a:p>
            <a:pPr marL="343080" indent="-343080">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Zasada kompresji obrazu w programie.</a:t>
            </a:r>
            <a:endParaRPr b="1" lang="en-US" sz="2400" spc="-1" strike="noStrike">
              <a:solidFill>
                <a:srgbClr val="ffffff"/>
              </a:solidFill>
              <a:latin typeface="Arial"/>
            </a:endParaRPr>
          </a:p>
        </p:txBody>
      </p:sp>
      <p:sp>
        <p:nvSpPr>
          <p:cNvPr id="112"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3"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4"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5"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6"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0"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1"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2"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3"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4"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5"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126"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127" name=""/>
          <p:cNvSpPr/>
          <p:nvPr/>
        </p:nvSpPr>
        <p:spPr>
          <a:xfrm>
            <a:off x="685800" y="3646440"/>
            <a:ext cx="2133720" cy="916920"/>
          </a:xfrm>
          <a:prstGeom prst="rect">
            <a:avLst/>
          </a:prstGeom>
          <a:noFill/>
          <a:ln w="9360">
            <a:solidFill>
              <a:srgbClr val="ffffff"/>
            </a:solidFill>
            <a:miter/>
          </a:ln>
        </p:spPr>
        <p:style>
          <a:lnRef idx="0"/>
          <a:fillRef idx="0"/>
          <a:effectRef idx="0"/>
          <a:fontRef idx="minor"/>
        </p:style>
        <p:txBody>
          <a:bodyPr lIns="90000" rIns="90000" tIns="46800" bIns="46800" anchor="t">
            <a:spAutoFit/>
          </a:bodyPr>
          <a:p>
            <a:pPr algn="ct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800" spc="-1" strike="noStrike">
                <a:solidFill>
                  <a:srgbClr val="ffffff"/>
                </a:solidFill>
                <a:latin typeface="Times New Roman"/>
              </a:rPr>
              <a:t>Przetwarzanie obrazu przez </a:t>
            </a:r>
            <a:br>
              <a:rPr sz="1800"/>
            </a:br>
            <a:r>
              <a:rPr b="0" lang="pl-PL" sz="1800" spc="-1" strike="noStrike">
                <a:solidFill>
                  <a:srgbClr val="ffffff"/>
                </a:solidFill>
                <a:latin typeface="Times New Roman"/>
              </a:rPr>
              <a:t>sieć NN</a:t>
            </a:r>
            <a:endParaRPr b="0" lang="en-US" sz="1800" spc="-1" strike="noStrike">
              <a:solidFill>
                <a:srgbClr val="ffffff"/>
              </a:solidFill>
              <a:latin typeface="Times New Roman"/>
            </a:endParaRPr>
          </a:p>
        </p:txBody>
      </p:sp>
      <p:sp>
        <p:nvSpPr>
          <p:cNvPr id="128" name=""/>
          <p:cNvSpPr/>
          <p:nvPr/>
        </p:nvSpPr>
        <p:spPr>
          <a:xfrm>
            <a:off x="2819520" y="4103640"/>
            <a:ext cx="685800" cy="0"/>
          </a:xfrm>
          <a:prstGeom prst="line">
            <a:avLst/>
          </a:prstGeom>
          <a:ln w="9360">
            <a:solidFill>
              <a:srgbClr val="ffffff"/>
            </a:solidFill>
            <a:miter/>
            <a:tailEnd len="med" type="triangle" w="med"/>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29" name=""/>
          <p:cNvSpPr/>
          <p:nvPr/>
        </p:nvSpPr>
        <p:spPr>
          <a:xfrm>
            <a:off x="3505320" y="3646440"/>
            <a:ext cx="2133360" cy="916920"/>
          </a:xfrm>
          <a:prstGeom prst="rect">
            <a:avLst/>
          </a:prstGeom>
          <a:noFill/>
          <a:ln w="9360">
            <a:solidFill>
              <a:srgbClr val="ffffff"/>
            </a:solidFill>
            <a:miter/>
          </a:ln>
        </p:spPr>
        <p:style>
          <a:lnRef idx="0"/>
          <a:fillRef idx="0"/>
          <a:effectRef idx="0"/>
          <a:fontRef idx="minor"/>
        </p:style>
        <p:txBody>
          <a:bodyPr lIns="90000" rIns="90000" tIns="46800" bIns="46800" anchor="t">
            <a:spAutoFit/>
          </a:bodyPr>
          <a:p>
            <a:pPr algn="ct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800" spc="-1" strike="noStrike">
                <a:solidFill>
                  <a:srgbClr val="ffffff"/>
                </a:solidFill>
                <a:latin typeface="Times New Roman"/>
              </a:rPr>
              <a:t>Zapis wartości na wyjściu warstwy środkowej sieci NN</a:t>
            </a:r>
            <a:endParaRPr b="0" lang="en-US" sz="1800" spc="-1" strike="noStrike">
              <a:solidFill>
                <a:srgbClr val="ffffff"/>
              </a:solidFill>
              <a:latin typeface="Times New Roman"/>
            </a:endParaRPr>
          </a:p>
        </p:txBody>
      </p:sp>
      <p:sp>
        <p:nvSpPr>
          <p:cNvPr id="130" name=""/>
          <p:cNvSpPr/>
          <p:nvPr/>
        </p:nvSpPr>
        <p:spPr>
          <a:xfrm>
            <a:off x="5638680" y="4103640"/>
            <a:ext cx="685800" cy="0"/>
          </a:xfrm>
          <a:prstGeom prst="line">
            <a:avLst/>
          </a:prstGeom>
          <a:ln w="9360">
            <a:solidFill>
              <a:srgbClr val="ffffff"/>
            </a:solidFill>
            <a:miter/>
            <a:tailEnd len="med" type="triangle" w="med"/>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31" name=""/>
          <p:cNvSpPr/>
          <p:nvPr/>
        </p:nvSpPr>
        <p:spPr>
          <a:xfrm>
            <a:off x="6324480" y="3646440"/>
            <a:ext cx="2133720" cy="916920"/>
          </a:xfrm>
          <a:prstGeom prst="rect">
            <a:avLst/>
          </a:prstGeom>
          <a:noFill/>
          <a:ln w="9360">
            <a:solidFill>
              <a:srgbClr val="ffffff"/>
            </a:solidFill>
            <a:miter/>
          </a:ln>
        </p:spPr>
        <p:style>
          <a:lnRef idx="0"/>
          <a:fillRef idx="0"/>
          <a:effectRef idx="0"/>
          <a:fontRef idx="minor"/>
        </p:style>
        <p:txBody>
          <a:bodyPr lIns="90000" rIns="90000" tIns="46800" bIns="46800" anchor="t">
            <a:spAutoFit/>
          </a:bodyPr>
          <a:p>
            <a:pPr algn="ct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800" spc="-1" strike="noStrike">
                <a:solidFill>
                  <a:srgbClr val="ffffff"/>
                </a:solidFill>
                <a:latin typeface="Times New Roman"/>
              </a:rPr>
              <a:t>Kodowanie entropijne programem RAR</a:t>
            </a:r>
            <a:endParaRPr b="0" lang="en-US" sz="1800" spc="-1" strike="noStrike">
              <a:solidFill>
                <a:srgbClr val="ffffff"/>
              </a:solidFill>
              <a:latin typeface="Times New Roman"/>
            </a:endParaRPr>
          </a:p>
        </p:txBody>
      </p:sp>
      <p:sp>
        <p:nvSpPr>
          <p:cNvPr id="132" name=""/>
          <p:cNvSpPr/>
          <p:nvPr/>
        </p:nvSpPr>
        <p:spPr>
          <a:xfrm>
            <a:off x="685800" y="2895480"/>
            <a:ext cx="2133720" cy="368280"/>
          </a:xfrm>
          <a:prstGeom prst="rect">
            <a:avLst/>
          </a:prstGeom>
          <a:noFill/>
          <a:ln w="9360">
            <a:solidFill>
              <a:srgbClr val="ffffff"/>
            </a:solidFill>
            <a:miter/>
          </a:ln>
        </p:spPr>
        <p:style>
          <a:lnRef idx="0"/>
          <a:fillRef idx="0"/>
          <a:effectRef idx="0"/>
          <a:fontRef idx="minor"/>
        </p:style>
        <p:txBody>
          <a:bodyPr lIns="90000" rIns="90000" tIns="46800" bIns="46800" anchor="t">
            <a:spAutoFit/>
          </a:bodyPr>
          <a:p>
            <a:pPr algn="ct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800" spc="-1" strike="noStrike">
                <a:solidFill>
                  <a:srgbClr val="ffffff"/>
                </a:solidFill>
                <a:latin typeface="Times New Roman"/>
              </a:rPr>
              <a:t>Obraz wejściowy</a:t>
            </a:r>
            <a:endParaRPr b="0" lang="en-US" sz="1800" spc="-1" strike="noStrike">
              <a:solidFill>
                <a:srgbClr val="ffffff"/>
              </a:solidFill>
              <a:latin typeface="Times New Roman"/>
            </a:endParaRPr>
          </a:p>
        </p:txBody>
      </p:sp>
      <p:sp>
        <p:nvSpPr>
          <p:cNvPr id="133" name=""/>
          <p:cNvSpPr/>
          <p:nvPr/>
        </p:nvSpPr>
        <p:spPr>
          <a:xfrm>
            <a:off x="6324480" y="4952880"/>
            <a:ext cx="2133720" cy="642600"/>
          </a:xfrm>
          <a:prstGeom prst="rect">
            <a:avLst/>
          </a:prstGeom>
          <a:noFill/>
          <a:ln w="9360">
            <a:solidFill>
              <a:srgbClr val="ffffff"/>
            </a:solidFill>
            <a:miter/>
          </a:ln>
        </p:spPr>
        <p:style>
          <a:lnRef idx="0"/>
          <a:fillRef idx="0"/>
          <a:effectRef idx="0"/>
          <a:fontRef idx="minor"/>
        </p:style>
        <p:txBody>
          <a:bodyPr lIns="90000" rIns="90000" tIns="46800" bIns="46800" anchor="t">
            <a:spAutoFit/>
          </a:bodyPr>
          <a:p>
            <a:pPr algn="ct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800" spc="-1" strike="noStrike">
                <a:solidFill>
                  <a:srgbClr val="ffffff"/>
                </a:solidFill>
                <a:latin typeface="Times New Roman"/>
              </a:rPr>
              <a:t>Zapis pliku wyjściowego</a:t>
            </a:r>
            <a:endParaRPr b="0" lang="en-US" sz="1800" spc="-1" strike="noStrike">
              <a:solidFill>
                <a:srgbClr val="ffffff"/>
              </a:solidFill>
              <a:latin typeface="Times New Roman"/>
            </a:endParaRPr>
          </a:p>
        </p:txBody>
      </p:sp>
      <p:sp>
        <p:nvSpPr>
          <p:cNvPr id="134" name=""/>
          <p:cNvSpPr/>
          <p:nvPr/>
        </p:nvSpPr>
        <p:spPr>
          <a:xfrm>
            <a:off x="1752480" y="3276720"/>
            <a:ext cx="0" cy="380880"/>
          </a:xfrm>
          <a:prstGeom prst="line">
            <a:avLst/>
          </a:prstGeom>
          <a:ln w="9360">
            <a:solidFill>
              <a:srgbClr val="ffffff"/>
            </a:solidFill>
            <a:miter/>
            <a:tailEnd len="med" type="triangle" w="med"/>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35" name=""/>
          <p:cNvSpPr/>
          <p:nvPr/>
        </p:nvSpPr>
        <p:spPr>
          <a:xfrm>
            <a:off x="7467480" y="4572000"/>
            <a:ext cx="0" cy="380880"/>
          </a:xfrm>
          <a:prstGeom prst="line">
            <a:avLst/>
          </a:prstGeom>
          <a:ln w="9360">
            <a:solidFill>
              <a:srgbClr val="ffffff"/>
            </a:solidFill>
            <a:miter/>
            <a:tailEnd len="med" type="triangle" w="med"/>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36" name=""/>
          <p:cNvSpPr/>
          <p:nvPr/>
        </p:nvSpPr>
        <p:spPr>
          <a:xfrm>
            <a:off x="15840" y="15840"/>
            <a:ext cx="9280440" cy="55512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celu uzyskania pliku wynikowego wartości warstwy środkowej poddawane są dodatkowo kodowaniu entropijnemu programem Rar.</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04187E2A-9F6B-4B74-A33A-C8F482251DDC}" type="slidenum">
              <a:t>13</a:t>
            </a:fld>
          </a:p>
        </p:txBody>
      </p:sp>
    </p:spTree>
  </p:cSld>
  <p:transition spd="med" advTm="20000">
    <p:fad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37"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38"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Kompresja danych KLT</a:t>
            </a:r>
            <a:endParaRPr b="1" lang="en-US" sz="3200" spc="-1" strike="noStrike">
              <a:solidFill>
                <a:srgbClr val="ffffff"/>
              </a:solidFill>
              <a:latin typeface="Arial"/>
            </a:endParaRPr>
          </a:p>
        </p:txBody>
      </p:sp>
      <p:sp>
        <p:nvSpPr>
          <p:cNvPr id="139"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41"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Do celów porównawczych zbadałem kompresję KLT dla różnych rozmiarów podobrazów. Wykres przedstawia zależność wartości błędu średniokwadratowego od liczby pozostawionych elementów transformacyjnych.</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CF33800D-07E5-4981-8205-8281F62A47C8}" type="slidenum">
              <a:t>14</a:t>
            </a:fld>
          </a:p>
        </p:txBody>
      </p:sp>
      <p:pic>
        <p:nvPicPr>
          <p:cNvPr id="142" name="Picture 141" descr="wykres_slajd14.png"/>
          <p:cNvPicPr>
            <a:picLocks noChangeAspect="1"/>
          </p:cNvPicPr>
          <p:nvPr/>
        </p:nvPicPr>
        <p:blipFill>
          <a:blip r:embed="rId3"/>
          <a:stretch>
            <a:fillRect/>
          </a:stretch>
        </p:blipFill>
        <p:spPr>
          <a:xfrm>
            <a:off x="1066680" y="2743200"/>
            <a:ext cx="7315200" cy="3139920"/>
          </a:xfrm>
          <a:prstGeom prst="rect">
            <a:avLst/>
          </a:prstGeom>
        </p:spPr>
      </p:pic>
    </p:spTree>
  </p:cSld>
  <p:transition spd="med" advTm="10000">
    <p:fade/>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42"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43"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Kompresja danych NN</a:t>
            </a:r>
            <a:endParaRPr b="1" lang="en-US" sz="3200" spc="-1" strike="noStrike">
              <a:solidFill>
                <a:srgbClr val="ffffff"/>
              </a:solidFill>
              <a:latin typeface="Arial"/>
            </a:endParaRPr>
          </a:p>
        </p:txBody>
      </p:sp>
      <p:sp>
        <p:nvSpPr>
          <p:cNvPr id="144"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45"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47" name=""/>
          <p:cNvSpPr/>
          <p:nvPr/>
        </p:nvSpPr>
        <p:spPr>
          <a:xfrm>
            <a:off x="15840" y="15840"/>
            <a:ext cx="9128160" cy="55512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Podobnie jak dla KLT przeprowadziłem badanie dla sztucznej sieci neuronowej.</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A6A6AC9B-585C-458F-AEA0-9699F7CC1A40}" type="slidenum">
              <a:t>15</a:t>
            </a:fld>
          </a:p>
        </p:txBody>
      </p:sp>
      <p:pic>
        <p:nvPicPr>
          <p:cNvPr id="148" name="Picture 147" descr="wykres_slajd15.png"/>
          <p:cNvPicPr>
            <a:picLocks noChangeAspect="1"/>
          </p:cNvPicPr>
          <p:nvPr/>
        </p:nvPicPr>
        <p:blipFill>
          <a:blip r:embed="rId3"/>
          <a:stretch>
            <a:fillRect/>
          </a:stretch>
        </p:blipFill>
        <p:spPr>
          <a:xfrm>
            <a:off x="1066680" y="2743200"/>
            <a:ext cx="7315200" cy="3124080"/>
          </a:xfrm>
          <a:prstGeom prst="rect">
            <a:avLst/>
          </a:prstGeom>
        </p:spPr>
      </p:pic>
    </p:spTree>
  </p:cSld>
  <p:transition spd="med" advTm="15000">
    <p:fade/>
  </p:transition>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48"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49"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Kompresja danych KLT i NN</a:t>
            </a:r>
            <a:endParaRPr b="1" lang="en-US" sz="3200" spc="-1" strike="noStrike">
              <a:solidFill>
                <a:srgbClr val="ffffff"/>
              </a:solidFill>
              <a:latin typeface="Arial"/>
            </a:endParaRPr>
          </a:p>
          <a:p>
            <a:pPr lvl="1" marL="743040" indent="-285840">
              <a:spcBef>
                <a:spcPts val="45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1800" spc="-1" strike="noStrike">
                <a:solidFill>
                  <a:srgbClr val="ffffff"/>
                </a:solidFill>
                <a:latin typeface="Arial"/>
              </a:rPr>
              <a:t>Obraz „Lena”, podobrazy 4x4, liczba pozostawionych elementów równa 4.</a:t>
            </a:r>
            <a:endParaRPr b="1" lang="en-US" sz="1800" spc="-1" strike="noStrike">
              <a:solidFill>
                <a:srgbClr val="ffffff"/>
              </a:solidFill>
              <a:latin typeface="Arial"/>
            </a:endParaRPr>
          </a:p>
          <a:p>
            <a:pPr lvl="1" marL="743040" indent="-28584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800" spc="-1" strike="noStrike">
                <a:solidFill>
                  <a:srgbClr val="ffffff"/>
                </a:solidFill>
                <a:latin typeface="Arial"/>
              </a:rPr>
              <a:t>	</a:t>
            </a:r>
            <a:r>
              <a:rPr b="1" lang="pl-PL" sz="1800" spc="-1" strike="noStrike">
                <a:solidFill>
                  <a:srgbClr val="ffffff"/>
                </a:solidFill>
                <a:latin typeface="Arial"/>
              </a:rPr>
              <a:t>KLT</a:t>
            </a:r>
            <a:r>
              <a:rPr b="1" lang="pl-PL" sz="1800" spc="-1" strike="noStrike">
                <a:solidFill>
                  <a:srgbClr val="ffffff"/>
                </a:solidFill>
                <a:latin typeface="Arial"/>
              </a:rPr>
              <a:t>	</a:t>
            </a:r>
            <a:r>
              <a:rPr b="1" lang="pl-PL" sz="1800" spc="-1" strike="noStrike">
                <a:solidFill>
                  <a:srgbClr val="ffffff"/>
                </a:solidFill>
                <a:latin typeface="Arial"/>
              </a:rPr>
              <a:t>	</a:t>
            </a:r>
            <a:r>
              <a:rPr b="1" lang="pl-PL" sz="1800" spc="-1" strike="noStrike">
                <a:solidFill>
                  <a:srgbClr val="ffffff"/>
                </a:solidFill>
                <a:latin typeface="Arial"/>
              </a:rPr>
              <a:t>	</a:t>
            </a:r>
            <a:r>
              <a:rPr b="1" lang="pl-PL" sz="1800" spc="-1" strike="noStrike">
                <a:solidFill>
                  <a:srgbClr val="ffffff"/>
                </a:solidFill>
                <a:latin typeface="Arial"/>
              </a:rPr>
              <a:t>     NN</a:t>
            </a:r>
            <a:endParaRPr b="1" lang="en-US" sz="1800" spc="-1" strike="noStrike">
              <a:solidFill>
                <a:srgbClr val="ffffff"/>
              </a:solidFill>
              <a:latin typeface="Arial"/>
            </a:endParaRPr>
          </a:p>
        </p:txBody>
      </p:sp>
      <p:sp>
        <p:nvSpPr>
          <p:cNvPr id="150"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51"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52" name="4x4x4xKLT" descr=""/>
          <p:cNvPicPr/>
          <p:nvPr/>
        </p:nvPicPr>
        <p:blipFill>
          <a:blip r:embed="rId1"/>
          <a:stretch/>
        </p:blipFill>
        <p:spPr>
          <a:xfrm>
            <a:off x="1523880" y="3429000"/>
            <a:ext cx="2895840" cy="2895480"/>
          </a:xfrm>
          <a:prstGeom prst="rect">
            <a:avLst/>
          </a:prstGeom>
          <a:ln w="0">
            <a:noFill/>
          </a:ln>
        </p:spPr>
      </p:pic>
      <p:sp>
        <p:nvSpPr>
          <p:cNvPr id="15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54" name="Lena_4x4_4_0" descr=""/>
          <p:cNvPicPr/>
          <p:nvPr/>
        </p:nvPicPr>
        <p:blipFill>
          <a:blip r:embed="rId2"/>
          <a:stretch/>
        </p:blipFill>
        <p:spPr>
          <a:xfrm>
            <a:off x="4800600" y="3429000"/>
            <a:ext cx="2895480" cy="2895480"/>
          </a:xfrm>
          <a:prstGeom prst="rect">
            <a:avLst/>
          </a:prstGeom>
          <a:ln w="0">
            <a:noFill/>
          </a:ln>
        </p:spPr>
      </p:pic>
      <p:sp>
        <p:nvSpPr>
          <p:cNvPr id="155" name=""/>
          <p:cNvSpPr/>
          <p:nvPr/>
        </p:nvSpPr>
        <p:spPr>
          <a:xfrm>
            <a:off x="15840" y="15840"/>
            <a:ext cx="9128160" cy="55512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Dla przykładu na przedstawionych obrazkach widać przewagę SSN nad KLT w jakości przetworzonego obrazu.</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5AA209D4-5FD4-40C4-94C5-691E75BD2447}" type="slidenum">
              <a:t>16</a:t>
            </a:fld>
          </a:p>
        </p:txBody>
      </p:sp>
    </p:spTree>
  </p:cSld>
  <p:transition spd="med" advTm="20000">
    <p:fade/>
  </p:transition>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56"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57"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Kompresja danych KLT i NN</a:t>
            </a:r>
            <a:endParaRPr b="1" lang="en-US" sz="3200" spc="-1" strike="noStrike">
              <a:solidFill>
                <a:srgbClr val="ffffff"/>
              </a:solidFill>
              <a:latin typeface="Arial"/>
            </a:endParaRPr>
          </a:p>
        </p:txBody>
      </p:sp>
      <p:sp>
        <p:nvSpPr>
          <p:cNvPr id="158"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59"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0"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1" name=""/>
          <p:cNvSpPr/>
          <p:nvPr/>
        </p:nvSpPr>
        <p:spPr>
          <a:xfrm>
            <a:off x="1405080" y="2090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3"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Jeszcze lepiej przewagę tą widać na wykresie zależności wartości błędu średniokwadratowego od liczby pozostawionych elementów.</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3867AD64-293D-4809-8D3C-7A9D421E9A27}" type="slidenum">
              <a:t>17</a:t>
            </a:fld>
          </a:p>
        </p:txBody>
      </p:sp>
      <p:pic>
        <p:nvPicPr>
          <p:cNvPr id="164" name="Picture 163" descr="wykres_slajd17.png"/>
          <p:cNvPicPr>
            <a:picLocks noChangeAspect="1"/>
          </p:cNvPicPr>
          <p:nvPr/>
        </p:nvPicPr>
        <p:blipFill>
          <a:blip r:embed="rId3"/>
          <a:stretch>
            <a:fillRect/>
          </a:stretch>
        </p:blipFill>
        <p:spPr>
          <a:xfrm>
            <a:off x="990720" y="2819520"/>
            <a:ext cx="7391160" cy="3122640"/>
          </a:xfrm>
          <a:prstGeom prst="rect">
            <a:avLst/>
          </a:prstGeom>
        </p:spPr>
      </p:pic>
    </p:spTree>
  </p:cSld>
  <p:transition spd="med" advTm="15000">
    <p:fade/>
  </p:transition>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65"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Kompresja danych KLT i NN</a:t>
            </a:r>
            <a:endParaRPr b="1" lang="en-US" sz="3200" spc="-1" strike="noStrike">
              <a:solidFill>
                <a:srgbClr val="ffffff"/>
              </a:solidFill>
              <a:latin typeface="Arial"/>
            </a:endParaRPr>
          </a:p>
        </p:txBody>
      </p:sp>
      <p:sp>
        <p:nvSpPr>
          <p:cNvPr id="166"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7"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8"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9" name=""/>
          <p:cNvSpPr/>
          <p:nvPr/>
        </p:nvSpPr>
        <p:spPr>
          <a:xfrm>
            <a:off x="1405080" y="2090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70" name=""/>
          <p:cNvSpPr/>
          <p:nvPr/>
        </p:nvSpPr>
        <p:spPr>
          <a:xfrm>
            <a:off x="145260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72"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szczególnym przypadku dla obrazu testowego „Tony”, przy podobrazie 4x4 piksele i pozostawionych 4 elementach przewaga ta dochodzi do ok. 200 razy!</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BF7781AC-CED4-4BEC-A67D-4C5AB7DFEFB3}" type="slidenum">
              <a:t>18</a:t>
            </a:fld>
          </a:p>
        </p:txBody>
      </p:sp>
      <p:pic>
        <p:nvPicPr>
          <p:cNvPr id="173" name="Picture 172" descr="wykres_slajd18.png"/>
          <p:cNvPicPr>
            <a:picLocks noChangeAspect="1"/>
          </p:cNvPicPr>
          <p:nvPr/>
        </p:nvPicPr>
        <p:blipFill>
          <a:blip r:embed="rId3"/>
          <a:stretch>
            <a:fillRect/>
          </a:stretch>
        </p:blipFill>
        <p:spPr>
          <a:xfrm>
            <a:off x="990720" y="2743200"/>
            <a:ext cx="7162560" cy="3127320"/>
          </a:xfrm>
          <a:prstGeom prst="rect">
            <a:avLst/>
          </a:prstGeom>
        </p:spPr>
      </p:pic>
    </p:spTree>
  </p:cSld>
  <p:transition spd="med" advTm="15000">
    <p:fade/>
  </p:transition>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73"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74"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Skuteczność kompresji obrazu w zależności od typu obrazu </a:t>
            </a:r>
            <a:endParaRPr b="1" lang="en-US" sz="3200" spc="-1" strike="noStrike">
              <a:solidFill>
                <a:srgbClr val="ffffff"/>
              </a:solidFill>
              <a:latin typeface="Arial"/>
            </a:endParaRPr>
          </a:p>
        </p:txBody>
      </p:sp>
      <p:sp>
        <p:nvSpPr>
          <p:cNvPr id="175"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76"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7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78" name="lenag" descr=""/>
          <p:cNvPicPr/>
          <p:nvPr/>
        </p:nvPicPr>
        <p:blipFill>
          <a:blip r:embed="rId1"/>
          <a:stretch/>
        </p:blipFill>
        <p:spPr>
          <a:xfrm>
            <a:off x="1219320" y="2971800"/>
            <a:ext cx="1600200" cy="1600200"/>
          </a:xfrm>
          <a:prstGeom prst="rect">
            <a:avLst/>
          </a:prstGeom>
          <a:ln w="0">
            <a:noFill/>
          </a:ln>
        </p:spPr>
      </p:pic>
      <p:sp>
        <p:nvSpPr>
          <p:cNvPr id="17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80" name="krasnal" descr=""/>
          <p:cNvPicPr/>
          <p:nvPr/>
        </p:nvPicPr>
        <p:blipFill>
          <a:blip r:embed="rId2"/>
          <a:stretch/>
        </p:blipFill>
        <p:spPr>
          <a:xfrm>
            <a:off x="3276720" y="2971800"/>
            <a:ext cx="1600200" cy="1600200"/>
          </a:xfrm>
          <a:prstGeom prst="rect">
            <a:avLst/>
          </a:prstGeom>
          <a:ln w="0">
            <a:noFill/>
          </a:ln>
        </p:spPr>
      </p:pic>
      <p:sp>
        <p:nvSpPr>
          <p:cNvPr id="181"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82" name="pejzaż" descr=""/>
          <p:cNvPicPr/>
          <p:nvPr/>
        </p:nvPicPr>
        <p:blipFill>
          <a:blip r:embed="rId3"/>
          <a:stretch/>
        </p:blipFill>
        <p:spPr>
          <a:xfrm>
            <a:off x="5334120" y="2971800"/>
            <a:ext cx="1600200" cy="1600200"/>
          </a:xfrm>
          <a:prstGeom prst="rect">
            <a:avLst/>
          </a:prstGeom>
          <a:ln w="0">
            <a:noFill/>
          </a:ln>
        </p:spPr>
      </p:pic>
      <p:sp>
        <p:nvSpPr>
          <p:cNvPr id="183"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84" name="fax" descr=""/>
          <p:cNvPicPr/>
          <p:nvPr/>
        </p:nvPicPr>
        <p:blipFill>
          <a:blip r:embed="rId4"/>
          <a:stretch/>
        </p:blipFill>
        <p:spPr>
          <a:xfrm>
            <a:off x="1219320" y="4648320"/>
            <a:ext cx="1600200" cy="1600200"/>
          </a:xfrm>
          <a:prstGeom prst="rect">
            <a:avLst/>
          </a:prstGeom>
          <a:ln w="0">
            <a:noFill/>
          </a:ln>
        </p:spPr>
      </p:pic>
      <p:sp>
        <p:nvSpPr>
          <p:cNvPr id="185"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86" name="tony" descr=""/>
          <p:cNvPicPr/>
          <p:nvPr/>
        </p:nvPicPr>
        <p:blipFill>
          <a:blip r:embed="rId5"/>
          <a:stretch/>
        </p:blipFill>
        <p:spPr>
          <a:xfrm>
            <a:off x="3276720" y="4648320"/>
            <a:ext cx="1600200" cy="1600200"/>
          </a:xfrm>
          <a:prstGeom prst="rect">
            <a:avLst/>
          </a:prstGeom>
          <a:ln w="0">
            <a:noFill/>
          </a:ln>
        </p:spPr>
      </p:pic>
      <p:sp>
        <p:nvSpPr>
          <p:cNvPr id="18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88" name="tło" descr=""/>
          <p:cNvPicPr/>
          <p:nvPr/>
        </p:nvPicPr>
        <p:blipFill>
          <a:blip r:embed="rId6"/>
          <a:stretch/>
        </p:blipFill>
        <p:spPr>
          <a:xfrm>
            <a:off x="5334120" y="4648320"/>
            <a:ext cx="1600200" cy="1600200"/>
          </a:xfrm>
          <a:prstGeom prst="rect">
            <a:avLst/>
          </a:prstGeom>
          <a:ln w="0">
            <a:noFill/>
          </a:ln>
        </p:spPr>
      </p:pic>
      <p:sp>
        <p:nvSpPr>
          <p:cNvPr id="189"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Kolejną testowaną rzeczą była skuteczność kompresji w zależności od typu obrazu. Oto przykładowe obrazy testowe: Lena, Krasnal, Pejzaż, Faks, Tony i Tło.</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864E476D-6EFF-4B87-9699-C60B4302B0F0}" type="slidenum">
              <a:t>19</a:t>
            </a:fld>
          </a:p>
        </p:txBody>
      </p:sp>
    </p:spTree>
  </p:cSld>
  <p:transition spd="med" advTm="15000">
    <p:fad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7"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Zakres pracy</a:t>
            </a:r>
            <a:endParaRPr b="0" lang="en-US" sz="4400" spc="-1" strike="noStrike">
              <a:solidFill>
                <a:srgbClr val="cbcbcb"/>
              </a:solidFill>
              <a:latin typeface="Times New Roman"/>
            </a:endParaRPr>
          </a:p>
        </p:txBody>
      </p:sp>
      <p:sp>
        <p:nvSpPr>
          <p:cNvPr id="28" name="PlaceHolder 2"/>
          <p:cNvSpPr>
            <a:spLocks noGrp="1"/>
          </p:cNvSpPr>
          <p:nvPr>
            <p:ph/>
          </p:nvPr>
        </p:nvSpPr>
        <p:spPr>
          <a:xfrm>
            <a:off x="685800" y="1981080"/>
            <a:ext cx="7772400" cy="411480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Stworzenie programu do kompresji</a:t>
            </a:r>
            <a:endParaRPr b="1" lang="en-US" sz="3200" spc="-1" strike="noStrike">
              <a:solidFill>
                <a:srgbClr val="ffffff"/>
              </a:solidFill>
              <a:latin typeface="Arial"/>
            </a:endParaRPr>
          </a:p>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Wstępne przybliżenie transformatą Karhunena - Loeve</a:t>
            </a:r>
            <a:endParaRPr b="1" lang="en-US" sz="3200" spc="-1" strike="noStrike">
              <a:solidFill>
                <a:srgbClr val="ffffff"/>
              </a:solidFill>
              <a:latin typeface="Arial"/>
            </a:endParaRPr>
          </a:p>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Badanie jakości metody kompresji obrazu za pomocą sztucznej sieci neuronowej</a:t>
            </a:r>
            <a:endParaRPr b="1" lang="en-US" sz="3200" spc="-1" strike="noStrike">
              <a:solidFill>
                <a:srgbClr val="ffffff"/>
              </a:solidFill>
              <a:latin typeface="Arial"/>
            </a:endParaRPr>
          </a:p>
        </p:txBody>
      </p:sp>
      <p:sp>
        <p:nvSpPr>
          <p:cNvPr id="29" name=""/>
          <p:cNvSpPr/>
          <p:nvPr/>
        </p:nvSpPr>
        <p:spPr>
          <a:xfrm>
            <a:off x="15840" y="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tym celu stworzyłem program, który posłużył do badań. Zaimplementowałem w nim algorytm przekształcenia transformatą KLT oraz przede wszystkim model sztucznej sieci neuronowej.</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98458294-EA92-48C2-A38D-4B925F96436E}" type="slidenum">
              <a:t>2</a:t>
            </a:fld>
          </a:p>
        </p:txBody>
      </p:sp>
    </p:spTree>
  </p:cSld>
  <p:transition spd="med" advTm="10000">
    <p:fade/>
  </p:transition>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90"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91"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Skuteczność kompresji obrazu w zależności od typu obrazu </a:t>
            </a:r>
            <a:endParaRPr b="1" lang="en-US" sz="3200" spc="-1" strike="noStrike">
              <a:solidFill>
                <a:srgbClr val="ffffff"/>
              </a:solidFill>
              <a:latin typeface="Arial"/>
            </a:endParaRPr>
          </a:p>
        </p:txBody>
      </p:sp>
      <p:sp>
        <p:nvSpPr>
          <p:cNvPr id="192"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3"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4"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5"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6"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0"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2"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Jak widać na wykresie obraz przedstawiający dziecko „Krasnal” jako zawierający najwięcej konturów kompresuje się najsłabiej, natomiast najlepiej poddają się kompresji obrazy zawierające dużo tła np. „Tło”, „Tony” i „Pejzaż”.</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2242FC35-CFC0-4B1B-B4F1-403789853084}" type="slidenum">
              <a:t>20</a:t>
            </a:fld>
          </a:p>
        </p:txBody>
      </p:sp>
      <p:pic>
        <p:nvPicPr>
          <p:cNvPr id="203" name="Picture 202" descr="wykres_slajd20.png"/>
          <p:cNvPicPr>
            <a:picLocks noChangeAspect="1"/>
          </p:cNvPicPr>
          <p:nvPr/>
        </p:nvPicPr>
        <p:blipFill>
          <a:blip r:embed="rId3"/>
          <a:stretch>
            <a:fillRect/>
          </a:stretch>
        </p:blipFill>
        <p:spPr>
          <a:xfrm>
            <a:off x="1143000" y="3048120"/>
            <a:ext cx="6781680" cy="3227400"/>
          </a:xfrm>
          <a:prstGeom prst="rect">
            <a:avLst/>
          </a:prstGeom>
        </p:spPr>
      </p:pic>
    </p:spTree>
  </p:cSld>
  <p:transition spd="med" advTm="15000">
    <p:fade/>
  </p:transition>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03"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04"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Jakość odtworzonego obrazu w zależności od liczby neuronów w warstwie środkowej.</a:t>
            </a:r>
            <a:r>
              <a:rPr b="1" lang="pl-PL" sz="3200" spc="-1" strike="noStrike">
                <a:solidFill>
                  <a:srgbClr val="ffffff"/>
                </a:solidFill>
                <a:latin typeface="Arial"/>
              </a:rPr>
              <a:t> </a:t>
            </a:r>
            <a:endParaRPr b="1" lang="en-US" sz="3200" spc="-1" strike="noStrike">
              <a:solidFill>
                <a:srgbClr val="ffffff"/>
              </a:solidFill>
              <a:latin typeface="Arial"/>
            </a:endParaRPr>
          </a:p>
          <a:p>
            <a:pPr lvl="1" marL="743040" indent="-285840">
              <a:spcBef>
                <a:spcPts val="7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  </a:t>
            </a:r>
            <a:r>
              <a:rPr b="1" lang="pl-PL" sz="2800" spc="-1" strike="noStrike">
                <a:solidFill>
                  <a:srgbClr val="ffffff"/>
                </a:solidFill>
                <a:latin typeface="Arial"/>
              </a:rPr>
              <a:t>64x8x64</a:t>
            </a:r>
            <a:r>
              <a:rPr b="1" lang="pl-PL" sz="2800" spc="-1" strike="noStrike">
                <a:solidFill>
                  <a:srgbClr val="ffffff"/>
                </a:solidFill>
                <a:latin typeface="Arial"/>
              </a:rPr>
              <a:t>	</a:t>
            </a:r>
            <a:r>
              <a:rPr b="1" lang="pl-PL" sz="2800" spc="-1" strike="noStrike">
                <a:solidFill>
                  <a:srgbClr val="ffffff"/>
                </a:solidFill>
                <a:latin typeface="Arial"/>
              </a:rPr>
              <a:t>	</a:t>
            </a:r>
            <a:r>
              <a:rPr b="1" lang="pl-PL" sz="2800" spc="-1" strike="noStrike">
                <a:solidFill>
                  <a:srgbClr val="ffffff"/>
                </a:solidFill>
                <a:latin typeface="Arial"/>
              </a:rPr>
              <a:t>   64x16x64</a:t>
            </a:r>
            <a:endParaRPr b="1" lang="en-US" sz="2800" spc="-1" strike="noStrike">
              <a:solidFill>
                <a:srgbClr val="ffffff"/>
              </a:solidFill>
              <a:latin typeface="Arial"/>
            </a:endParaRPr>
          </a:p>
        </p:txBody>
      </p:sp>
      <p:sp>
        <p:nvSpPr>
          <p:cNvPr id="205"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6"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9"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1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11"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12"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13"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14"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215" name="8x8x8_0" descr=""/>
          <p:cNvPicPr/>
          <p:nvPr/>
        </p:nvPicPr>
        <p:blipFill>
          <a:blip r:embed="rId1"/>
          <a:stretch/>
        </p:blipFill>
        <p:spPr>
          <a:xfrm>
            <a:off x="1447920" y="3352680"/>
            <a:ext cx="2895480" cy="2895840"/>
          </a:xfrm>
          <a:prstGeom prst="rect">
            <a:avLst/>
          </a:prstGeom>
          <a:ln w="0">
            <a:noFill/>
          </a:ln>
        </p:spPr>
      </p:pic>
      <p:sp>
        <p:nvSpPr>
          <p:cNvPr id="216"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217" name="8x8x16_0" descr=""/>
          <p:cNvPicPr/>
          <p:nvPr/>
        </p:nvPicPr>
        <p:blipFill>
          <a:blip r:embed="rId2"/>
          <a:stretch/>
        </p:blipFill>
        <p:spPr>
          <a:xfrm>
            <a:off x="4724280" y="3352680"/>
            <a:ext cx="2895840" cy="2895840"/>
          </a:xfrm>
          <a:prstGeom prst="rect">
            <a:avLst/>
          </a:prstGeom>
          <a:ln w="0">
            <a:noFill/>
          </a:ln>
        </p:spPr>
      </p:pic>
      <p:sp>
        <p:nvSpPr>
          <p:cNvPr id="218"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Elementem mającym podstawowy wpływ na siłę kompresji oraz jakość obrazu, jest liczba neuronów w warstwie środkowej. Dla przykładu kompresja 1:8 oraz 1:4.</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DA6318D9-AABF-4A01-9336-0E9B8E8C6820}" type="slidenum">
              <a:t>21</a:t>
            </a:fld>
          </a:p>
        </p:txBody>
      </p:sp>
    </p:spTree>
  </p:cSld>
  <p:transition spd="med" advTm="15000">
    <p:fade/>
  </p:transition>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19"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20"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Wpływ zastosowania klasyfikacji podobrazów na jakość kompresji.</a:t>
            </a:r>
            <a:r>
              <a:rPr b="1" lang="pl-PL" sz="3200" spc="-1" strike="noStrike">
                <a:solidFill>
                  <a:srgbClr val="ffffff"/>
                </a:solidFill>
                <a:latin typeface="Arial"/>
              </a:rPr>
              <a:t> </a:t>
            </a:r>
            <a:endParaRPr b="1" lang="en-US" sz="3200" spc="-1" strike="noStrike">
              <a:solidFill>
                <a:srgbClr val="ffffff"/>
              </a:solidFill>
              <a:latin typeface="Arial"/>
            </a:endParaRPr>
          </a:p>
        </p:txBody>
      </p:sp>
      <p:sp>
        <p:nvSpPr>
          <p:cNvPr id="221"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2"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3"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4"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9"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0"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1"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2"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4"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Kolejnym badanym przeze mnie elementem był wpływ klasyfikacji podobrazów na jakość kompresji. Na wykresie linia przerywana oznacza kompresję z klasyfikacją i jak widać powoduje dodatkowe zmniejszenie błędu średniokwadratowego.</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4819C024-05C9-4A74-B2EA-85B8395F0193}" type="slidenum">
              <a:t>22</a:t>
            </a:fld>
          </a:p>
        </p:txBody>
      </p:sp>
      <p:pic>
        <p:nvPicPr>
          <p:cNvPr id="235" name="Picture 234" descr="wykres_slajd22.png"/>
          <p:cNvPicPr>
            <a:picLocks noChangeAspect="1"/>
          </p:cNvPicPr>
          <p:nvPr/>
        </p:nvPicPr>
        <p:blipFill>
          <a:blip r:embed="rId3"/>
          <a:stretch>
            <a:fillRect/>
          </a:stretch>
        </p:blipFill>
        <p:spPr>
          <a:xfrm>
            <a:off x="1143000" y="2895480"/>
            <a:ext cx="6858000" cy="3353040"/>
          </a:xfrm>
          <a:prstGeom prst="rect">
            <a:avLst/>
          </a:prstGeom>
        </p:spPr>
      </p:pic>
    </p:spTree>
  </p:cSld>
  <p:transition spd="med" advTm="15000">
    <p:fade/>
  </p:transition>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35"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36"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Wpływ współczynnika uczenia na przebieg procesu uczenia.</a:t>
            </a:r>
            <a:r>
              <a:rPr b="1" lang="pl-PL" sz="3200" spc="-1" strike="noStrike">
                <a:solidFill>
                  <a:srgbClr val="ffffff"/>
                </a:solidFill>
                <a:latin typeface="Arial"/>
              </a:rPr>
              <a:t> </a:t>
            </a:r>
            <a:endParaRPr b="1" lang="en-US" sz="3200" spc="-1" strike="noStrike">
              <a:solidFill>
                <a:srgbClr val="ffffff"/>
              </a:solidFill>
              <a:latin typeface="Arial"/>
            </a:endParaRPr>
          </a:p>
        </p:txBody>
      </p:sp>
      <p:sp>
        <p:nvSpPr>
          <p:cNvPr id="237"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8"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9"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1"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2"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3"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4"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5"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6"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7"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8"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9"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250" name="wsp09" descr=""/>
          <p:cNvPicPr/>
          <p:nvPr/>
        </p:nvPicPr>
        <p:blipFill>
          <a:blip r:embed="rId1"/>
          <a:stretch/>
        </p:blipFill>
        <p:spPr>
          <a:xfrm>
            <a:off x="1143000" y="2819520"/>
            <a:ext cx="6453360" cy="1371600"/>
          </a:xfrm>
          <a:prstGeom prst="rect">
            <a:avLst/>
          </a:prstGeom>
          <a:ln w="0">
            <a:noFill/>
          </a:ln>
        </p:spPr>
      </p:pic>
      <p:pic>
        <p:nvPicPr>
          <p:cNvPr id="251" name="wsp01" descr=""/>
          <p:cNvPicPr/>
          <p:nvPr/>
        </p:nvPicPr>
        <p:blipFill>
          <a:blip r:embed="rId2"/>
          <a:stretch/>
        </p:blipFill>
        <p:spPr>
          <a:xfrm>
            <a:off x="1143000" y="3962520"/>
            <a:ext cx="6453360" cy="1295280"/>
          </a:xfrm>
          <a:prstGeom prst="rect">
            <a:avLst/>
          </a:prstGeom>
          <a:ln w="0">
            <a:noFill/>
          </a:ln>
        </p:spPr>
      </p:pic>
      <p:sp>
        <p:nvSpPr>
          <p:cNvPr id="252" name=""/>
          <p:cNvSpPr/>
          <p:nvPr/>
        </p:nvSpPr>
        <p:spPr>
          <a:xfrm>
            <a:off x="1876320" y="22953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253" name="wsp05auto" descr=""/>
          <p:cNvPicPr/>
          <p:nvPr/>
        </p:nvPicPr>
        <p:blipFill>
          <a:blip r:embed="rId3"/>
          <a:stretch/>
        </p:blipFill>
        <p:spPr>
          <a:xfrm>
            <a:off x="1143000" y="5029200"/>
            <a:ext cx="6453360" cy="1371600"/>
          </a:xfrm>
          <a:prstGeom prst="rect">
            <a:avLst/>
          </a:prstGeom>
          <a:ln w="0">
            <a:noFill/>
          </a:ln>
        </p:spPr>
      </p:pic>
      <p:sp>
        <p:nvSpPr>
          <p:cNvPr id="254"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Optymalizacja i dynamiczny dobór współczynnika uczenia powodują szybsze osiągnięcie stanu dostrojenia sieci. Na górnym wykresie współczynnik jest duży, na środkowym mały, a na dolnym dobierany automatycznie.</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94E123F3-6B8D-45D8-8C59-CA954526CBC8}" type="slidenum">
              <a:t>23</a:t>
            </a:fld>
          </a:p>
        </p:txBody>
      </p:sp>
    </p:spTree>
  </p:cSld>
  <p:transition spd="med" advTm="20000">
    <p:fade/>
  </p:transition>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55"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56"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Wpływ liczby kroków uczenia na wartość błędu średniokwadratowego.</a:t>
            </a:r>
            <a:r>
              <a:rPr b="1" lang="pl-PL" sz="3200" spc="-1" strike="noStrike">
                <a:solidFill>
                  <a:srgbClr val="ffffff"/>
                </a:solidFill>
                <a:latin typeface="Arial"/>
              </a:rPr>
              <a:t> </a:t>
            </a:r>
            <a:endParaRPr b="1" lang="en-US" sz="3200" spc="-1" strike="noStrike">
              <a:solidFill>
                <a:srgbClr val="ffffff"/>
              </a:solidFill>
              <a:latin typeface="Arial"/>
            </a:endParaRPr>
          </a:p>
        </p:txBody>
      </p:sp>
      <p:sp>
        <p:nvSpPr>
          <p:cNvPr id="257"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58"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59"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1"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2"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3"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4"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5"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6"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7"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8"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9"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70"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272"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18s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Kolejnym elementem mającym wpływ na wielkość błędu średniokwadratowego jest liczba kroków uczących. Zbyt małą nie pozwala wykorzystać potencjału sieci, natomiast zwiększanie jej powyżej pewnej granicy nie przynosi już widocznej poprawy.</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D539A68D-0B00-46D9-A41F-23E34484D6DF}" type="slidenum">
              <a:t>24</a:t>
            </a:fld>
          </a:p>
        </p:txBody>
      </p:sp>
      <p:pic>
        <p:nvPicPr>
          <p:cNvPr id="273" name="Picture 272" descr="wykres_slajd24.png"/>
          <p:cNvPicPr>
            <a:picLocks noChangeAspect="1"/>
          </p:cNvPicPr>
          <p:nvPr/>
        </p:nvPicPr>
        <p:blipFill>
          <a:blip r:embed="rId3"/>
          <a:stretch>
            <a:fillRect/>
          </a:stretch>
        </p:blipFill>
        <p:spPr>
          <a:xfrm>
            <a:off x="1116000" y="2924280"/>
            <a:ext cx="6732720" cy="2990880"/>
          </a:xfrm>
          <a:prstGeom prst="rect">
            <a:avLst/>
          </a:prstGeom>
        </p:spPr>
      </p:pic>
    </p:spTree>
  </p:cSld>
  <p:transition spd="med" advTm="15000">
    <p:fade/>
  </p:transition>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73"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74"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Wpływ przybliżenia wag początkowych na podstawie transformaty KLT dla sieci 2 i 3 warstwowej .</a:t>
            </a:r>
            <a:r>
              <a:rPr b="1" lang="pl-PL" sz="3200" spc="-1" strike="noStrike">
                <a:solidFill>
                  <a:srgbClr val="ffffff"/>
                </a:solidFill>
                <a:latin typeface="Arial"/>
              </a:rPr>
              <a:t> </a:t>
            </a:r>
            <a:endParaRPr b="1" lang="en-US" sz="3200" spc="-1" strike="noStrike">
              <a:solidFill>
                <a:srgbClr val="ffffff"/>
              </a:solidFill>
              <a:latin typeface="Arial"/>
            </a:endParaRPr>
          </a:p>
        </p:txBody>
      </p:sp>
      <p:sp>
        <p:nvSpPr>
          <p:cNvPr id="275"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76"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7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7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79"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1"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2"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3"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4"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5"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6"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7"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8"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289" name=""/>
          <p:cNvSpPr/>
          <p:nvPr/>
        </p:nvSpPr>
        <p:spPr>
          <a:xfrm>
            <a:off x="0" y="184788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291"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Przybliżenie wartości początkowych wag na podstawie KLT pozwala jedynie na niewielkie przyśpieszenie procesu uczenia sieci. Jednak w wyniku długotrwałego uczenia nie przynosi widocznej poprawy jakości przetwarzanego obrazu.</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6016E5CE-663E-4BED-B8B1-B55ADCA77BDF}" type="slidenum">
              <a:t>25</a:t>
            </a:fld>
          </a:p>
        </p:txBody>
      </p:sp>
      <p:pic>
        <p:nvPicPr>
          <p:cNvPr id="292" name="Picture 291" descr="wykres_slajd25.png"/>
          <p:cNvPicPr>
            <a:picLocks noChangeAspect="1"/>
          </p:cNvPicPr>
          <p:nvPr/>
        </p:nvPicPr>
        <p:blipFill>
          <a:blip r:embed="rId3"/>
          <a:stretch>
            <a:fillRect/>
          </a:stretch>
        </p:blipFill>
        <p:spPr>
          <a:xfrm>
            <a:off x="1600200" y="3200400"/>
            <a:ext cx="6445080" cy="3162240"/>
          </a:xfrm>
          <a:prstGeom prst="rect">
            <a:avLst/>
          </a:prstGeom>
        </p:spPr>
      </p:pic>
    </p:spTree>
  </p:cSld>
  <p:transition spd="med" advTm="15000">
    <p:fade/>
  </p:transition>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92"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93"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Skuteczność kompresji różnych obrazów za pomocą raz nauczonej sieci .</a:t>
            </a:r>
            <a:r>
              <a:rPr b="1" lang="pl-PL" sz="3200" spc="-1" strike="noStrike">
                <a:solidFill>
                  <a:srgbClr val="ffffff"/>
                </a:solidFill>
                <a:latin typeface="Arial"/>
              </a:rPr>
              <a:t> </a:t>
            </a:r>
            <a:endParaRPr b="1" lang="en-US" sz="3200" spc="-1" strike="noStrike">
              <a:solidFill>
                <a:srgbClr val="ffffff"/>
              </a:solidFill>
              <a:latin typeface="Arial"/>
            </a:endParaRPr>
          </a:p>
        </p:txBody>
      </p:sp>
      <p:sp>
        <p:nvSpPr>
          <p:cNvPr id="294"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95"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96"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9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98"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9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1"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2"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4"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5"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6"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7"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08" name=""/>
          <p:cNvSpPr/>
          <p:nvPr/>
        </p:nvSpPr>
        <p:spPr>
          <a:xfrm>
            <a:off x="0" y="175752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10" name=""/>
          <p:cNvSpPr/>
          <p:nvPr/>
        </p:nvSpPr>
        <p:spPr>
          <a:xfrm>
            <a:off x="15840" y="15840"/>
            <a:ext cx="9128160" cy="11037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Siła sztucznej sieci neuronowej tkwi w tym, że raz wytrenowaną sieć można użyć do różnych podobnych do wzorca obrazów. Po prawej stronie jest wzorzec, na którym sieć była uczona, na dole przetworzony za jej pomocą obraz, a wynik przedstawia wartość uzyskanego błędu średniokwadratowego. W programie „Kompresja Neuronowa” zawarłem możliwość zapisu wyuczonej sieci na dysk.</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CFD79055-C4C7-4434-9623-9E87D66F5299}" type="slidenum">
              <a:t>26</a:t>
            </a:fld>
          </a:p>
        </p:txBody>
      </p:sp>
      <p:pic>
        <p:nvPicPr>
          <p:cNvPr id="311" name="Picture 310" descr="wykres_slajd26.png"/>
          <p:cNvPicPr>
            <a:picLocks noChangeAspect="1"/>
          </p:cNvPicPr>
          <p:nvPr/>
        </p:nvPicPr>
        <p:blipFill>
          <a:blip r:embed="rId3"/>
          <a:stretch>
            <a:fillRect/>
          </a:stretch>
        </p:blipFill>
        <p:spPr>
          <a:xfrm>
            <a:off x="1150920" y="2889360"/>
            <a:ext cx="6300720" cy="3343320"/>
          </a:xfrm>
          <a:prstGeom prst="rect">
            <a:avLst/>
          </a:prstGeom>
        </p:spPr>
      </p:pic>
    </p:spTree>
  </p:cSld>
  <p:transition spd="med" advTm="20000">
    <p:fade/>
  </p:transition>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11"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312" name="PlaceHolder 2"/>
          <p:cNvSpPr>
            <a:spLocks noGrp="1"/>
          </p:cNvSpPr>
          <p:nvPr>
            <p:ph/>
          </p:nvPr>
        </p:nvSpPr>
        <p:spPr>
          <a:xfrm>
            <a:off x="685440" y="1980720"/>
            <a:ext cx="6838920" cy="908280"/>
          </a:xfrm>
          <a:prstGeom prst="rect">
            <a:avLst/>
          </a:prstGeom>
          <a:noFill/>
          <a:ln w="0">
            <a:noFill/>
          </a:ln>
        </p:spPr>
        <p:txBody>
          <a:bodyPr lIns="92160" rIns="92160" tIns="46080" bIns="46080" anchor="t">
            <a:normAutofit/>
          </a:bodyPr>
          <a:p>
            <a:pPr marL="343080" indent="-343080">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wielkości plików wynikowych dla błędu                                średniokwadratowego z zakresu od 50 do 60 .</a:t>
            </a:r>
            <a:r>
              <a:rPr b="1" lang="pl-PL" sz="2800" spc="-1" strike="noStrike">
                <a:solidFill>
                  <a:srgbClr val="ffffff"/>
                </a:solidFill>
                <a:latin typeface="Arial"/>
              </a:rPr>
              <a:t> </a:t>
            </a:r>
            <a:endParaRPr b="1" lang="en-US" sz="2800" spc="-1" strike="noStrike">
              <a:solidFill>
                <a:srgbClr val="ffffff"/>
              </a:solidFill>
              <a:latin typeface="Arial"/>
            </a:endParaRPr>
          </a:p>
          <a:p>
            <a:pPr marL="343080" indent="-343080">
              <a:spcBef>
                <a:spcPts val="7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800" spc="-1" strike="noStrike">
              <a:solidFill>
                <a:srgbClr val="ffffff"/>
              </a:solidFill>
              <a:latin typeface="Arial"/>
            </a:endParaRPr>
          </a:p>
        </p:txBody>
      </p:sp>
      <p:sp>
        <p:nvSpPr>
          <p:cNvPr id="313"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4"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1"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2"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4"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5"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6"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pic>
        <p:nvPicPr>
          <p:cNvPr id="327" name="" descr=""/>
          <p:cNvPicPr/>
          <p:nvPr/>
        </p:nvPicPr>
        <p:blipFill>
          <a:blip r:embed="rId1"/>
          <a:stretch/>
        </p:blipFill>
        <p:spPr>
          <a:xfrm>
            <a:off x="1476360" y="2816280"/>
            <a:ext cx="5832360" cy="693720"/>
          </a:xfrm>
          <a:prstGeom prst="rect">
            <a:avLst/>
          </a:prstGeom>
          <a:ln w="0">
            <a:noFill/>
          </a:ln>
        </p:spPr>
      </p:pic>
      <p:sp>
        <p:nvSpPr>
          <p:cNvPr id="328"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30"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Zestawienie to pokazuje podatność na kompresję poszczególnych typów obrazów i ich rozmiar po dodatkowej kompresji entropijnej i zapisaniu na dysk.</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1F75CE4D-2308-4508-87E7-BA34D36CF112}" type="slidenum">
              <a:t>27</a:t>
            </a:fld>
          </a:p>
        </p:txBody>
      </p:sp>
      <p:pic>
        <p:nvPicPr>
          <p:cNvPr id="331" name="Picture 330" descr="wykres_slajd27.png"/>
          <p:cNvPicPr>
            <a:picLocks noChangeAspect="1"/>
          </p:cNvPicPr>
          <p:nvPr/>
        </p:nvPicPr>
        <p:blipFill>
          <a:blip r:embed="rId4"/>
          <a:stretch>
            <a:fillRect/>
          </a:stretch>
        </p:blipFill>
        <p:spPr>
          <a:xfrm>
            <a:off x="1692360" y="3500280"/>
            <a:ext cx="5286240" cy="2934000"/>
          </a:xfrm>
          <a:prstGeom prst="rect">
            <a:avLst/>
          </a:prstGeom>
        </p:spPr>
      </p:pic>
    </p:spTree>
  </p:cSld>
  <p:transition spd="med" advTm="20000">
    <p:fade/>
  </p:transition>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31"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332" name="PlaceHolder 2"/>
          <p:cNvSpPr>
            <a:spLocks noGrp="1"/>
          </p:cNvSpPr>
          <p:nvPr>
            <p:ph/>
          </p:nvPr>
        </p:nvSpPr>
        <p:spPr>
          <a:xfrm>
            <a:off x="685440" y="1980720"/>
            <a:ext cx="6838920" cy="908280"/>
          </a:xfrm>
          <a:prstGeom prst="rect">
            <a:avLst/>
          </a:prstGeom>
          <a:noFill/>
          <a:ln w="0">
            <a:noFill/>
          </a:ln>
        </p:spPr>
        <p:txBody>
          <a:bodyPr lIns="92160" rIns="92160" tIns="46080" bIns="46080" anchor="t">
            <a:normAutofit/>
          </a:bodyPr>
          <a:p>
            <a:pPr marL="343080" indent="-343080">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Szybkość uczenia sieci NN .</a:t>
            </a:r>
            <a:r>
              <a:rPr b="1" lang="pl-PL" sz="2800" spc="-1" strike="noStrike">
                <a:solidFill>
                  <a:srgbClr val="ffffff"/>
                </a:solidFill>
                <a:latin typeface="Arial"/>
              </a:rPr>
              <a:t> </a:t>
            </a:r>
            <a:endParaRPr b="1" lang="en-US" sz="2800" spc="-1" strike="noStrike">
              <a:solidFill>
                <a:srgbClr val="ffffff"/>
              </a:solidFill>
              <a:latin typeface="Arial"/>
            </a:endParaRPr>
          </a:p>
          <a:p>
            <a:pPr marL="343080" indent="-343080">
              <a:spcBef>
                <a:spcPts val="7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800" spc="-1" strike="noStrike">
              <a:solidFill>
                <a:srgbClr val="ffffff"/>
              </a:solidFill>
              <a:latin typeface="Arial"/>
            </a:endParaRPr>
          </a:p>
        </p:txBody>
      </p:sp>
      <p:sp>
        <p:nvSpPr>
          <p:cNvPr id="333"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4"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1"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2"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4"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5"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6"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47"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48" name=""/>
          <p:cNvSpPr/>
          <p:nvPr/>
        </p:nvSpPr>
        <p:spPr>
          <a:xfrm>
            <a:off x="0" y="289548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50"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Czas uczenia sztucznej sieci neuronowej zależy przede wszystkim od liczby kroków uczących, struktury sieci i procesu zbierania statystyk, co pokazuje ten wykres.</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1CCA8C5B-E3E8-4563-9418-41221779A08A}" type="slidenum">
              <a:t>28</a:t>
            </a:fld>
          </a:p>
        </p:txBody>
      </p:sp>
      <p:pic>
        <p:nvPicPr>
          <p:cNvPr id="351" name="Picture 350" descr="wykres_slajd28.png"/>
          <p:cNvPicPr>
            <a:picLocks noChangeAspect="1"/>
          </p:cNvPicPr>
          <p:nvPr/>
        </p:nvPicPr>
        <p:blipFill>
          <a:blip r:embed="rId3"/>
          <a:stretch>
            <a:fillRect/>
          </a:stretch>
        </p:blipFill>
        <p:spPr>
          <a:xfrm>
            <a:off x="1008000" y="2600280"/>
            <a:ext cx="7201080" cy="3230640"/>
          </a:xfrm>
          <a:prstGeom prst="rect">
            <a:avLst/>
          </a:prstGeom>
        </p:spPr>
      </p:pic>
    </p:spTree>
  </p:cSld>
  <p:transition spd="med" advTm="15000">
    <p:fade/>
  </p:transition>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51"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Zakończenie</a:t>
            </a:r>
            <a:endParaRPr b="0" lang="en-US" sz="4400" spc="-1" strike="noStrike">
              <a:solidFill>
                <a:srgbClr val="cbcbcb"/>
              </a:solidFill>
              <a:latin typeface="Times New Roman"/>
            </a:endParaRPr>
          </a:p>
        </p:txBody>
      </p:sp>
      <p:sp>
        <p:nvSpPr>
          <p:cNvPr id="352" name="PlaceHolder 2"/>
          <p:cNvSpPr>
            <a:spLocks noGrp="1"/>
          </p:cNvSpPr>
          <p:nvPr>
            <p:ph/>
          </p:nvPr>
        </p:nvSpPr>
        <p:spPr>
          <a:xfrm>
            <a:off x="685800" y="1981080"/>
            <a:ext cx="7773840" cy="3355920"/>
          </a:xfrm>
          <a:prstGeom prst="rect">
            <a:avLst/>
          </a:prstGeom>
          <a:noFill/>
          <a:ln w="0">
            <a:noFill/>
          </a:ln>
        </p:spPr>
        <p:txBody>
          <a:bodyPr lIns="92160" rIns="92160" tIns="46080" bIns="46080" anchor="t">
            <a:normAutofit/>
          </a:bodyPr>
          <a:p>
            <a:pPr marL="343080" indent="-343080">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Możliwości stworzonego programu.</a:t>
            </a:r>
            <a:endParaRPr b="1" lang="en-US" sz="2400" spc="-1" strike="noStrike">
              <a:solidFill>
                <a:srgbClr val="ffffff"/>
              </a:solidFill>
              <a:latin typeface="Arial"/>
            </a:endParaRPr>
          </a:p>
          <a:p>
            <a:pPr marL="343080" indent="-34308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400" spc="-1" strike="noStrike">
              <a:solidFill>
                <a:srgbClr val="ffffff"/>
              </a:solidFill>
              <a:latin typeface="Arial"/>
            </a:endParaRPr>
          </a:p>
          <a:p>
            <a:pPr marL="343080" indent="-343080">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Propozycja dalszego rozwoju tematu</a:t>
            </a:r>
            <a:endParaRPr b="1" lang="en-US" sz="2400" spc="-1" strike="noStrike">
              <a:solidFill>
                <a:srgbClr val="ffffff"/>
              </a:solidFill>
              <a:latin typeface="Arial"/>
            </a:endParaRPr>
          </a:p>
          <a:p>
            <a:pPr lvl="1" marL="743040" indent="-285840">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Algorytmy przyspieszające proces uczenia.</a:t>
            </a:r>
            <a:endParaRPr b="1" lang="en-US" sz="2400" spc="-1" strike="noStrike">
              <a:solidFill>
                <a:srgbClr val="ffffff"/>
              </a:solidFill>
              <a:latin typeface="Arial"/>
            </a:endParaRPr>
          </a:p>
          <a:p>
            <a:pPr lvl="1" marL="743040" indent="-285840">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Zastąpienie DCT przez NN w formacie JPEG.</a:t>
            </a:r>
            <a:endParaRPr b="1" lang="en-US" sz="2400" spc="-1" strike="noStrike">
              <a:solidFill>
                <a:srgbClr val="ffffff"/>
              </a:solidFill>
              <a:latin typeface="Arial"/>
            </a:endParaRPr>
          </a:p>
          <a:p>
            <a:pPr lvl="1" marL="743040" indent="-285840">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Adaptacja do przetwarzania kolorowych obrazów.</a:t>
            </a:r>
            <a:endParaRPr b="1" lang="en-US" sz="2400" spc="-1" strike="noStrike">
              <a:solidFill>
                <a:srgbClr val="ffffff"/>
              </a:solidFill>
              <a:latin typeface="Arial"/>
            </a:endParaRPr>
          </a:p>
          <a:p>
            <a:pPr marL="343080" indent="-343080">
              <a:spcBef>
                <a:spcPts val="7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800" spc="-1" strike="noStrike">
              <a:solidFill>
                <a:srgbClr val="ffffff"/>
              </a:solidFill>
              <a:latin typeface="Arial"/>
            </a:endParaRPr>
          </a:p>
        </p:txBody>
      </p:sp>
      <p:sp>
        <p:nvSpPr>
          <p:cNvPr id="353"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4"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1"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2"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4"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5"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6"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67"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68" name=""/>
          <p:cNvSpPr/>
          <p:nvPr/>
        </p:nvSpPr>
        <p:spPr>
          <a:xfrm>
            <a:off x="15840" y="15840"/>
            <a:ext cx="9128160" cy="20181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80s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Program „Kompresja Neuronowa” napisany przeze mnie w ramach pracy magisterskiej stwarza bardzo duże możliwości badania sztucznych sieci neuronowych w zakresie kompresji obrazów nieruchomych. Lecz liczba możliwych do przeprowadzenia testów sprawia, że czas ich trwania może wynieść miliony lat! Dlatego też proponuję dalszy rozwój programu poprzez adaptację do obrazów kolorowych, implementację algorytmów przyśpieszających proces uczenia, a ponadto próbę implementacji w algorytmie JPEG, gdzie użyta transformata DCT jest gorsza od badanej przeze mnie transformaty KLT, a ta jak wykazałem jest wielokrotnie gorsza od sztucznej sieci neuronowej. Ponadto wstępny jednokrotny  trening i zapis sieci na dysk umożliwia natychmiastowe przeprowadzenie  procesu kompresji bez długotrwałego jej uczenia, co będzie znacznie szybsze od wspomnianej tu transformaty DCT. Dodatkowo można zastosować SSN do klasyfikacji obrazów w celu lepszego doboru modelu zapisanych na dysku parametrów sieci kompresującej.</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585A5B1F-6CAA-441B-B72A-E71B9D93DE6B}" type="slidenum">
              <a:t>29</a:t>
            </a:fld>
          </a:p>
        </p:txBody>
      </p:sp>
    </p:spTree>
  </p:cSld>
  <p:transition spd="med" advTm="20000">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Opis</a:t>
            </a:r>
            <a:endParaRPr b="0" lang="en-US" sz="4400" spc="-1" strike="noStrike">
              <a:solidFill>
                <a:srgbClr val="cbcbcb"/>
              </a:solidFill>
              <a:latin typeface="Times New Roman"/>
            </a:endParaRPr>
          </a:p>
        </p:txBody>
      </p:sp>
      <p:sp>
        <p:nvSpPr>
          <p:cNvPr id="31"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fontScale="93740"/>
          </a:bodyPr>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Kompresja danych</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Cyfrowa reprezentacja obrazu</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Program „Kompresja Neuronowa”</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Transformata KLT</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Sztuczne sieci neuronowe</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Eksperymenty i wnioski</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Opis programu</a:t>
            </a:r>
            <a:endParaRPr b="1" lang="en-US" sz="2800" spc="-1" strike="noStrike">
              <a:solidFill>
                <a:srgbClr val="ffffff"/>
              </a:solidFill>
              <a:latin typeface="Arial"/>
            </a:endParaRPr>
          </a:p>
        </p:txBody>
      </p:sp>
      <p:sp>
        <p:nvSpPr>
          <p:cNvPr id="32" name=""/>
          <p:cNvSpPr/>
          <p:nvPr/>
        </p:nvSpPr>
        <p:spPr>
          <a:xfrm>
            <a:off x="0" y="5334120"/>
            <a:ext cx="3200400" cy="304560"/>
          </a:xfrm>
          <a:prstGeom prst="rect">
            <a:avLst/>
          </a:prstGeom>
          <a:gradFill rotWithShape="0">
            <a:gsLst>
              <a:gs pos="0">
                <a:srgbClr val="751700"/>
              </a:gs>
              <a:gs pos="100000">
                <a:srgbClr val="ff3300"/>
              </a:gs>
            </a:gsLst>
            <a:lin ang="10800000"/>
          </a:gradFill>
          <a:ln w="0">
            <a:noFill/>
          </a:ln>
        </p:spPr>
        <p:style>
          <a:lnRef idx="0"/>
          <a:fillRef idx="0"/>
          <a:effectRef idx="0"/>
          <a:fontRef idx="minor"/>
        </p:style>
        <p:txBody>
          <a:bodyPr wrap="none" lIns="46080" rIns="46080" tIns="46080" bIns="46080" anchor="ctr">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600" spc="-1" strike="noStrike">
                <a:solidFill>
                  <a:srgbClr val="ffffff"/>
                </a:solidFill>
                <a:latin typeface="Arial"/>
              </a:rPr>
              <a:t>DALSZE INFORMACJE...</a:t>
            </a:r>
            <a:endParaRPr b="0" lang="en-US" sz="1600" spc="-1" strike="noStrike">
              <a:solidFill>
                <a:srgbClr val="ffffff"/>
              </a:solidFill>
              <a:latin typeface="Times New Roman"/>
            </a:endParaRPr>
          </a:p>
        </p:txBody>
      </p:sp>
      <p:sp>
        <p:nvSpPr>
          <p:cNvPr id="33" name=""/>
          <p:cNvSpPr/>
          <p:nvPr/>
        </p:nvSpPr>
        <p:spPr>
          <a:xfrm>
            <a:off x="685800" y="5638680"/>
            <a:ext cx="7772400" cy="914400"/>
          </a:xfrm>
          <a:prstGeom prst="rect">
            <a:avLst/>
          </a:prstGeom>
          <a:noFill/>
          <a:ln w="0">
            <a:noFill/>
          </a:ln>
        </p:spPr>
        <p:style>
          <a:lnRef idx="0"/>
          <a:fillRef idx="0"/>
          <a:effectRef idx="0"/>
          <a:fontRef idx="minor"/>
        </p:style>
        <p:txBody>
          <a:bodyPr lIns="92160" rIns="92160" tIns="46080" bIns="46080" anchor="t">
            <a:norm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Szczegółowy opis problemu dostępny jest w formie drukowanej oraz na załączonym dysku CD.</a:t>
            </a:r>
            <a:endParaRPr b="0" lang="en-US" sz="2000" spc="-1" strike="noStrike">
              <a:solidFill>
                <a:srgbClr val="ffffff"/>
              </a:solidFill>
              <a:latin typeface="Times New Roman"/>
            </a:endParaRPr>
          </a:p>
        </p:txBody>
      </p:sp>
      <p:sp>
        <p:nvSpPr>
          <p:cNvPr id="34"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tej prezentacji chciałbym omówić następujące zagadnienia, a w szczególności przedstawić eksperymenty jakie przeprowadziłem i wnioski jakie z nich wynikają.</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A223F165-8FE2-4D8A-B093-D539BFF2AD6B}" type="slidenum">
              <a:t>3</a:t>
            </a:fld>
          </a:p>
        </p:txBody>
      </p:sp>
    </p:spTree>
  </p:cSld>
  <p:transition spd="med" advTm="15000">
    <p:fade/>
  </p:transition>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69"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Zakończenie</a:t>
            </a:r>
            <a:endParaRPr b="0" lang="en-US" sz="4400" spc="-1" strike="noStrike">
              <a:solidFill>
                <a:srgbClr val="cbcbcb"/>
              </a:solidFill>
              <a:latin typeface="Times New Roman"/>
            </a:endParaRPr>
          </a:p>
        </p:txBody>
      </p:sp>
      <p:sp>
        <p:nvSpPr>
          <p:cNvPr id="370" name="PlaceHolder 2"/>
          <p:cNvSpPr>
            <a:spLocks noGrp="1"/>
          </p:cNvSpPr>
          <p:nvPr>
            <p:ph/>
          </p:nvPr>
        </p:nvSpPr>
        <p:spPr>
          <a:xfrm>
            <a:off x="647280" y="2924280"/>
            <a:ext cx="7666200" cy="907920"/>
          </a:xfrm>
          <a:prstGeom prst="rect">
            <a:avLst/>
          </a:prstGeom>
          <a:noFill/>
          <a:ln w="0">
            <a:noFill/>
          </a:ln>
        </p:spPr>
        <p:txBody>
          <a:bodyPr lIns="92160" rIns="92160" tIns="46080" bIns="46080" anchor="t">
            <a:normAutofit fontScale="56244" lnSpcReduction="20000"/>
          </a:bodyPr>
          <a:p>
            <a:pPr marL="343080" indent="-34308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i="1" lang="pl-PL" sz="2000" spc="-1" strike="noStrike">
                <a:solidFill>
                  <a:srgbClr val="ffffff"/>
                </a:solidFill>
                <a:latin typeface="Arial"/>
              </a:rPr>
              <a:t>Umysły niecierpliwe za stracony uważają czas użyty </a:t>
            </a:r>
            <a:endParaRPr b="1" lang="en-US" sz="2000" spc="-1" strike="noStrike">
              <a:solidFill>
                <a:srgbClr val="ffffff"/>
              </a:solidFill>
              <a:latin typeface="Arial"/>
            </a:endParaRPr>
          </a:p>
          <a:p>
            <a:pPr marL="343080" indent="-34308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i="1" lang="pl-PL" sz="2000" spc="-1" strike="noStrike">
                <a:solidFill>
                  <a:srgbClr val="ffffff"/>
                </a:solidFill>
                <a:latin typeface="Arial"/>
              </a:rPr>
              <a:t>pożytecznie, to jest na badanie dzieł natury i spraw ludzkich.</a:t>
            </a:r>
            <a:endParaRPr b="1" lang="en-US" sz="2000" spc="-1" strike="noStrike">
              <a:solidFill>
                <a:srgbClr val="ffffff"/>
              </a:solidFill>
              <a:latin typeface="Arial"/>
            </a:endParaRPr>
          </a:p>
          <a:p>
            <a:pPr marL="343080" indent="-34308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000" spc="-1" strike="noStrike">
              <a:solidFill>
                <a:srgbClr val="ffffff"/>
              </a:solidFill>
              <a:latin typeface="Arial"/>
            </a:endParaRPr>
          </a:p>
          <a:p>
            <a:pPr marL="343080" indent="-34308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i="1" lang="pl-PL" sz="2000" spc="-1" strike="noStrike">
                <a:solidFill>
                  <a:srgbClr val="ffffff"/>
                </a:solidFill>
                <a:latin typeface="Arial"/>
              </a:rPr>
              <a:t>	</a:t>
            </a:r>
            <a:r>
              <a:rPr b="1" i="1" lang="pl-PL" sz="2000" spc="-1" strike="noStrike">
                <a:solidFill>
                  <a:srgbClr val="ffffff"/>
                </a:solidFill>
                <a:latin typeface="Arial"/>
              </a:rPr>
              <a:t>	</a:t>
            </a:r>
            <a:r>
              <a:rPr b="1" i="1" lang="pl-PL" sz="2000" spc="-1" strike="noStrike">
                <a:solidFill>
                  <a:srgbClr val="ffffff"/>
                </a:solidFill>
                <a:latin typeface="Arial"/>
              </a:rPr>
              <a:t>	</a:t>
            </a:r>
            <a:r>
              <a:rPr b="1" i="1" lang="pl-PL" sz="2000" spc="-1" strike="noStrike">
                <a:solidFill>
                  <a:srgbClr val="ffffff"/>
                </a:solidFill>
                <a:latin typeface="Arial"/>
              </a:rPr>
              <a:t>	</a:t>
            </a:r>
            <a:r>
              <a:rPr b="1" i="1" lang="pl-PL" sz="2000" spc="-1" strike="noStrike">
                <a:solidFill>
                  <a:srgbClr val="ffffff"/>
                </a:solidFill>
                <a:latin typeface="Arial"/>
              </a:rPr>
              <a:t>	</a:t>
            </a:r>
            <a:r>
              <a:rPr b="1" i="1" lang="pl-PL" sz="2000" spc="-1" strike="noStrike">
                <a:solidFill>
                  <a:srgbClr val="ffffff"/>
                </a:solidFill>
                <a:latin typeface="Arial"/>
              </a:rPr>
              <a:t>                  </a:t>
            </a:r>
            <a:r>
              <a:rPr b="1" i="1" lang="pl-PL" sz="2000" spc="-1" strike="noStrike">
                <a:solidFill>
                  <a:srgbClr val="ffffff"/>
                </a:solidFill>
                <a:latin typeface="Arial"/>
              </a:rPr>
              <a:t>Leonardo da Vinci</a:t>
            </a:r>
            <a:endParaRPr b="1" lang="en-US" sz="2000" spc="-1" strike="noStrike">
              <a:solidFill>
                <a:srgbClr val="ffffff"/>
              </a:solidFill>
              <a:latin typeface="Arial"/>
            </a:endParaRPr>
          </a:p>
          <a:p>
            <a:pPr marL="343080" indent="-34308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000" spc="-1" strike="noStrike">
              <a:solidFill>
                <a:srgbClr val="ffffff"/>
              </a:solidFill>
              <a:latin typeface="Arial"/>
            </a:endParaRPr>
          </a:p>
        </p:txBody>
      </p:sp>
      <p:sp>
        <p:nvSpPr>
          <p:cNvPr id="371"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2"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3"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4"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9"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80"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81"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82"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83"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84"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85"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4" name="PlaceHolder 3"/>
          <p:cNvSpPr>
            <a:spLocks noGrp="1"/>
          </p:cNvSpPr>
          <p:nvPr>
            <p:ph type="sldNum" idx="3"/>
          </p:nvPr>
        </p:nvSpPr>
        <p:spPr/>
        <p:txBody>
          <a:bodyPr/>
          <a:p>
            <a:fld id="{3E458365-C5B7-47B8-8EB5-6D43C3EF74D0}" type="slidenum">
              <a:t>30</a:t>
            </a:fld>
          </a:p>
        </p:txBody>
      </p:sp>
    </p:spTree>
  </p:cSld>
  <p:transition spd="med">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Kompresja danych</a:t>
            </a:r>
            <a:endParaRPr b="0" lang="en-US" sz="4400" spc="-1" strike="noStrike">
              <a:solidFill>
                <a:srgbClr val="cbcbcb"/>
              </a:solidFill>
              <a:latin typeface="Times New Roman"/>
            </a:endParaRPr>
          </a:p>
        </p:txBody>
      </p:sp>
      <p:sp>
        <p:nvSpPr>
          <p:cNvPr id="36" name="PlaceHolder 2"/>
          <p:cNvSpPr>
            <a:spLocks noGrp="1"/>
          </p:cNvSpPr>
          <p:nvPr>
            <p:ph/>
          </p:nvPr>
        </p:nvSpPr>
        <p:spPr>
          <a:xfrm>
            <a:off x="685800" y="1981080"/>
            <a:ext cx="7772400" cy="4114800"/>
          </a:xfrm>
          <a:prstGeom prst="rect">
            <a:avLst/>
          </a:prstGeom>
          <a:noFill/>
          <a:ln w="0">
            <a:noFill/>
          </a:ln>
        </p:spPr>
        <p:txBody>
          <a:bodyPr lIns="92160" rIns="92160" tIns="46080" bIns="46080" anchor="t">
            <a:normAutofit/>
          </a:bodyPr>
          <a:p>
            <a:pPr marL="343080" indent="-343080">
              <a:lnSpc>
                <a:spcPct val="80000"/>
              </a:lnSpc>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Istota kompresji danych</a:t>
            </a:r>
            <a:endParaRPr b="1" lang="en-US" sz="2400" spc="-1" strike="noStrike">
              <a:solidFill>
                <a:srgbClr val="ffffff"/>
              </a:solidFill>
              <a:latin typeface="Arial"/>
            </a:endParaRPr>
          </a:p>
          <a:p>
            <a:pPr lvl="1" marL="743040" indent="-285840">
              <a:lnSpc>
                <a:spcPct val="8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Historia</a:t>
            </a:r>
            <a:endParaRPr b="1" lang="en-US" sz="2400" spc="-1" strike="noStrike">
              <a:solidFill>
                <a:srgbClr val="ffffff"/>
              </a:solidFill>
              <a:latin typeface="Arial"/>
            </a:endParaRPr>
          </a:p>
          <a:p>
            <a:pPr lvl="1" marL="743040" indent="-285840">
              <a:lnSpc>
                <a:spcPct val="8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Zasadność używania (przykład)</a:t>
            </a:r>
            <a:endParaRPr b="1" lang="en-US" sz="2400" spc="-1" strike="noStrike">
              <a:solidFill>
                <a:srgbClr val="ffffff"/>
              </a:solidFill>
              <a:latin typeface="Arial"/>
            </a:endParaRPr>
          </a:p>
          <a:p>
            <a:pPr marL="343080" indent="-343080">
              <a:lnSpc>
                <a:spcPct val="80000"/>
              </a:lnSpc>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Metody kompresji danych</a:t>
            </a:r>
            <a:endParaRPr b="1" lang="en-US" sz="2400" spc="-1" strike="noStrike">
              <a:solidFill>
                <a:srgbClr val="ffffff"/>
              </a:solidFill>
              <a:latin typeface="Arial"/>
            </a:endParaRPr>
          </a:p>
          <a:p>
            <a:pPr lvl="1" marL="743040" indent="-285840">
              <a:lnSpc>
                <a:spcPct val="8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Bezstratne</a:t>
            </a:r>
            <a:endParaRPr b="1" lang="en-US" sz="2400" spc="-1" strike="noStrike">
              <a:solidFill>
                <a:srgbClr val="ffffff"/>
              </a:solidFill>
              <a:latin typeface="Arial"/>
            </a:endParaRPr>
          </a:p>
          <a:p>
            <a:pPr lvl="2" marL="1143000" indent="-228600">
              <a:lnSpc>
                <a:spcPct val="80000"/>
              </a:lnSpc>
              <a:spcBef>
                <a:spcPts val="499"/>
              </a:spcBef>
              <a:buClr>
                <a:srgbClr val="00ffcc"/>
              </a:buClr>
              <a:buFont typeface="Arial"/>
              <a:buChar char="•"/>
              <a:tabLst>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Probabilistyczne (Huffman/TIFF, Arytmetyczne, Shannon-Fano)</a:t>
            </a:r>
            <a:endParaRPr b="1" lang="en-US" sz="2000" spc="-1" strike="noStrike">
              <a:solidFill>
                <a:srgbClr val="ffffff"/>
              </a:solidFill>
              <a:latin typeface="Arial"/>
            </a:endParaRPr>
          </a:p>
          <a:p>
            <a:pPr lvl="2" marL="1143000" indent="-228600">
              <a:lnSpc>
                <a:spcPct val="80000"/>
              </a:lnSpc>
              <a:spcBef>
                <a:spcPts val="499"/>
              </a:spcBef>
              <a:buClr>
                <a:srgbClr val="00ffcc"/>
              </a:buClr>
              <a:buFont typeface="Arial"/>
              <a:buChar char="•"/>
              <a:tabLst>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Słownikowe (RLE/BMP, LZ77,LZS,LZ78,LZW/GIF)</a:t>
            </a:r>
            <a:endParaRPr b="1" lang="en-US" sz="2000" spc="-1" strike="noStrike">
              <a:solidFill>
                <a:srgbClr val="ffffff"/>
              </a:solidFill>
              <a:latin typeface="Arial"/>
            </a:endParaRPr>
          </a:p>
          <a:p>
            <a:pPr lvl="1" marL="743040" indent="-285840">
              <a:lnSpc>
                <a:spcPct val="8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Stratne (DCT, KLT, NN, Fraktalne, ADPCM)</a:t>
            </a:r>
            <a:endParaRPr b="1" lang="en-US" sz="2400" spc="-1" strike="noStrike">
              <a:solidFill>
                <a:srgbClr val="ffffff"/>
              </a:solidFill>
              <a:latin typeface="Arial"/>
            </a:endParaRPr>
          </a:p>
          <a:p>
            <a:pPr marL="343080" indent="-343080">
              <a:lnSpc>
                <a:spcPct val="80000"/>
              </a:lnSpc>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Zastosowania</a:t>
            </a:r>
            <a:endParaRPr b="1" lang="en-US" sz="2400" spc="-1" strike="noStrike">
              <a:solidFill>
                <a:srgbClr val="ffffff"/>
              </a:solidFill>
              <a:latin typeface="Arial"/>
            </a:endParaRPr>
          </a:p>
          <a:p>
            <a:pPr lvl="1" marL="743040" indent="-285840">
              <a:lnSpc>
                <a:spcPct val="8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V.42, MP3, JPG, RAR/ZIP/ARJ</a:t>
            </a:r>
            <a:endParaRPr b="1" lang="en-US" sz="2400" spc="-1" strike="noStrike">
              <a:solidFill>
                <a:srgbClr val="ffffff"/>
              </a:solidFill>
              <a:latin typeface="Arial"/>
            </a:endParaRPr>
          </a:p>
        </p:txBody>
      </p:sp>
      <p:sp>
        <p:nvSpPr>
          <p:cNvPr id="37" name=""/>
          <p:cNvSpPr/>
          <p:nvPr/>
        </p:nvSpPr>
        <p:spPr>
          <a:xfrm>
            <a:off x="15840" y="15840"/>
            <a:ext cx="9128160" cy="11037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40s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Prace na temat kompresji zapoczątkował Claude Shannon ponad pół wieku temu w instytucie Bella. Jej istota polega na redukcji nadmiarowych danych np.. Przy zapisie czy transmisji grafiki. Metody kompresji dzielimy na bezstratne, gdzie można dokładnie odtworzyć dane wejściowe i stratne, w których następuje utrata mniej istotnej części informacji. Na dole slajdu przykład popularnych zastosowań kompresji.</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016E22AA-53D7-41B9-B939-18E7A1DB4B92}" type="slidenum">
              <a:t>4</a:t>
            </a:fld>
          </a:p>
        </p:txBody>
      </p:sp>
    </p:spTree>
  </p:cSld>
  <p:transition spd="med" advTm="15000">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Cyfrowa reprezentacja obrazu</a:t>
            </a:r>
            <a:endParaRPr b="0" lang="en-US" sz="4400" spc="-1" strike="noStrike">
              <a:solidFill>
                <a:srgbClr val="cbcbcb"/>
              </a:solidFill>
              <a:latin typeface="Times New Roman"/>
            </a:endParaRPr>
          </a:p>
        </p:txBody>
      </p:sp>
      <p:sp>
        <p:nvSpPr>
          <p:cNvPr id="39" name="PlaceHolder 2"/>
          <p:cNvSpPr>
            <a:spLocks noGrp="1"/>
          </p:cNvSpPr>
          <p:nvPr>
            <p:ph/>
          </p:nvPr>
        </p:nvSpPr>
        <p:spPr>
          <a:xfrm>
            <a:off x="685800" y="1981080"/>
            <a:ext cx="7772400" cy="411480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Kwantyzacja</a:t>
            </a:r>
            <a:endParaRPr b="1" lang="en-US" sz="3200" spc="-1" strike="noStrike">
              <a:solidFill>
                <a:srgbClr val="ffffff"/>
              </a:solidFill>
              <a:latin typeface="Arial"/>
            </a:endParaRPr>
          </a:p>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Formaty zapisu</a:t>
            </a:r>
            <a:endParaRPr b="1" lang="en-US" sz="3200" spc="-1" strike="noStrike">
              <a:solidFill>
                <a:srgbClr val="ffffff"/>
              </a:solidFill>
              <a:latin typeface="Arial"/>
            </a:endParaRPr>
          </a:p>
          <a:p>
            <a:pPr lvl="1" marL="743040" indent="-285840">
              <a:spcBef>
                <a:spcPts val="700"/>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Rastrowy</a:t>
            </a:r>
            <a:endParaRPr b="1" lang="en-US" sz="2800" spc="-1" strike="noStrike">
              <a:solidFill>
                <a:srgbClr val="ffffff"/>
              </a:solidFill>
              <a:latin typeface="Arial"/>
            </a:endParaRPr>
          </a:p>
          <a:p>
            <a:pPr lvl="1" marL="743040" indent="-285840">
              <a:spcBef>
                <a:spcPts val="700"/>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Wektorowy</a:t>
            </a:r>
            <a:endParaRPr b="1" lang="en-US" sz="2800" spc="-1" strike="noStrike">
              <a:solidFill>
                <a:srgbClr val="ffffff"/>
              </a:solidFill>
              <a:latin typeface="Arial"/>
            </a:endParaRPr>
          </a:p>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Różnorodność i występowanie</a:t>
            </a:r>
            <a:endParaRPr b="1" lang="en-US" sz="3200" spc="-1" strike="noStrike">
              <a:solidFill>
                <a:srgbClr val="ffffff"/>
              </a:solidFill>
              <a:latin typeface="Arial"/>
            </a:endParaRPr>
          </a:p>
        </p:txBody>
      </p:sp>
      <p:sp>
        <p:nvSpPr>
          <p:cNvPr id="40" name=""/>
          <p:cNvSpPr/>
          <p:nvPr/>
        </p:nvSpPr>
        <p:spPr>
          <a:xfrm>
            <a:off x="0" y="4834080"/>
            <a:ext cx="3200400" cy="304560"/>
          </a:xfrm>
          <a:prstGeom prst="rect">
            <a:avLst/>
          </a:prstGeom>
          <a:gradFill rotWithShape="0">
            <a:gsLst>
              <a:gs pos="0">
                <a:srgbClr val="751700"/>
              </a:gs>
              <a:gs pos="100000">
                <a:srgbClr val="ff3300"/>
              </a:gs>
            </a:gsLst>
            <a:lin ang="10800000"/>
          </a:gradFill>
          <a:ln w="0">
            <a:noFill/>
          </a:ln>
        </p:spPr>
        <p:style>
          <a:lnRef idx="0"/>
          <a:fillRef idx="0"/>
          <a:effectRef idx="0"/>
          <a:fontRef idx="minor"/>
        </p:style>
        <p:txBody>
          <a:bodyPr wrap="none" lIns="46080" rIns="46080" tIns="46080" bIns="46080" anchor="ctr">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600" spc="-1" strike="noStrike">
                <a:solidFill>
                  <a:srgbClr val="ffffff"/>
                </a:solidFill>
                <a:latin typeface="Arial"/>
              </a:rPr>
              <a:t>DALSZE INFORMACJE...</a:t>
            </a:r>
            <a:endParaRPr b="0" lang="en-US" sz="1600" spc="-1" strike="noStrike">
              <a:solidFill>
                <a:srgbClr val="ffffff"/>
              </a:solidFill>
              <a:latin typeface="Times New Roman"/>
            </a:endParaRPr>
          </a:p>
        </p:txBody>
      </p:sp>
      <p:sp>
        <p:nvSpPr>
          <p:cNvPr id="41" name=""/>
          <p:cNvSpPr/>
          <p:nvPr/>
        </p:nvSpPr>
        <p:spPr>
          <a:xfrm>
            <a:off x="684360" y="5265720"/>
            <a:ext cx="7918200" cy="1179360"/>
          </a:xfrm>
          <a:prstGeom prst="rect">
            <a:avLst/>
          </a:prstGeom>
          <a:noFill/>
          <a:ln w="0">
            <a:noFill/>
          </a:ln>
        </p:spPr>
        <p:style>
          <a:lnRef idx="0"/>
          <a:fillRef idx="0"/>
          <a:effectRef idx="0"/>
          <a:fontRef idx="minor"/>
        </p:style>
        <p:txBody>
          <a:bodyPr lIns="92160" rIns="92160" tIns="46080" bIns="46080" anchor="t">
            <a:norm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Jarosław Mirkowski, „Grafika bez tajemnic”, Intersoftland 1995</a:t>
            </a:r>
            <a:endParaRPr b="0" lang="en-US" sz="2000" spc="-1" strike="noStrike">
              <a:solidFill>
                <a:srgbClr val="ffffff"/>
              </a:solidFill>
              <a:latin typeface="Times New Roman"/>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C.D. Watkins, A. Sadun, S. Marenka, </a:t>
            </a:r>
            <a:br>
              <a:rPr sz="2000"/>
            </a:br>
            <a:r>
              <a:rPr b="1" lang="pl-PL" sz="2000" spc="-1" strike="noStrike">
                <a:solidFill>
                  <a:srgbClr val="ffffff"/>
                </a:solidFill>
                <a:latin typeface="Arial"/>
              </a:rPr>
              <a:t>	</a:t>
            </a:r>
            <a:r>
              <a:rPr b="1" lang="pl-PL" sz="2000" spc="-1" strike="noStrike">
                <a:solidFill>
                  <a:srgbClr val="ffffff"/>
                </a:solidFill>
                <a:latin typeface="Arial"/>
              </a:rPr>
              <a:t>”Nowoczesne metody przetwarzania obrazu” NOT 1995</a:t>
            </a:r>
            <a:endParaRPr b="0" lang="en-US" sz="2000" spc="-1" strike="noStrike">
              <a:solidFill>
                <a:srgbClr val="ffffff"/>
              </a:solidFill>
              <a:latin typeface="Times New Roman"/>
            </a:endParaRPr>
          </a:p>
        </p:txBody>
      </p:sp>
      <p:sp>
        <p:nvSpPr>
          <p:cNvPr id="42" name=""/>
          <p:cNvSpPr/>
          <p:nvPr/>
        </p:nvSpPr>
        <p:spPr>
          <a:xfrm>
            <a:off x="0" y="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celu dalszej obróbki obrazu jest on zamieniany na postać cyfrową i zapisywany jako obraz rastrowy lub wektorowy. Stosuje się różne formaty zapisu, których jest przynajmniej kilkadziesiąt, a wśród nich tak popularne jak *.jpeg, *.gif, *.tiff.</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3E5F895B-4768-47F3-9F55-81EA344D12F0}" type="slidenum">
              <a:t>5</a:t>
            </a:fld>
          </a:p>
        </p:txBody>
      </p:sp>
    </p:spTree>
  </p:cSld>
  <p:transition spd="med" advTm="15000">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43"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Transformata KLT</a:t>
            </a:r>
            <a:endParaRPr b="0" lang="en-US" sz="4400" spc="-1" strike="noStrike">
              <a:solidFill>
                <a:srgbClr val="cbcbcb"/>
              </a:solidFill>
              <a:latin typeface="Times New Roman"/>
            </a:endParaRPr>
          </a:p>
        </p:txBody>
      </p:sp>
      <p:sp>
        <p:nvSpPr>
          <p:cNvPr id="44" name="PlaceHolder 2"/>
          <p:cNvSpPr>
            <a:spLocks noGrp="1"/>
          </p:cNvSpPr>
          <p:nvPr>
            <p:ph/>
          </p:nvPr>
        </p:nvSpPr>
        <p:spPr>
          <a:xfrm>
            <a:off x="685800" y="1980720"/>
            <a:ext cx="7772400" cy="3211560"/>
          </a:xfrm>
          <a:prstGeom prst="rect">
            <a:avLst/>
          </a:prstGeom>
          <a:noFill/>
          <a:ln w="0">
            <a:noFill/>
          </a:ln>
        </p:spPr>
        <p:txBody>
          <a:bodyPr lIns="92160" rIns="92160" tIns="46080" bIns="46080" anchor="t">
            <a:normAutofit/>
          </a:bodyPr>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Teoria</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Implementacja</a:t>
            </a:r>
            <a:endParaRPr b="1" lang="en-US" sz="28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Rayleigh (max. wart. własna i wek. Własny)</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Hotelling (kolejne wart. i wek. własne)</a:t>
            </a:r>
            <a:endParaRPr b="1" lang="en-US" sz="24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Słabości i zalety</a:t>
            </a:r>
            <a:endParaRPr b="1" lang="en-US" sz="28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Skomplikowana obliczeniowo</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Najlepsza pod wzgl. minimalizacji błędu.</a:t>
            </a:r>
            <a:endParaRPr b="1" lang="en-US" sz="2400" spc="-1" strike="noStrike">
              <a:solidFill>
                <a:srgbClr val="ffffff"/>
              </a:solidFill>
              <a:latin typeface="Arial"/>
            </a:endParaRPr>
          </a:p>
        </p:txBody>
      </p:sp>
      <p:sp>
        <p:nvSpPr>
          <p:cNvPr id="45" name=""/>
          <p:cNvSpPr/>
          <p:nvPr/>
        </p:nvSpPr>
        <p:spPr>
          <a:xfrm>
            <a:off x="0" y="5192640"/>
            <a:ext cx="3200400" cy="304920"/>
          </a:xfrm>
          <a:prstGeom prst="rect">
            <a:avLst/>
          </a:prstGeom>
          <a:gradFill rotWithShape="0">
            <a:gsLst>
              <a:gs pos="0">
                <a:srgbClr val="751700"/>
              </a:gs>
              <a:gs pos="100000">
                <a:srgbClr val="ff3300"/>
              </a:gs>
            </a:gsLst>
            <a:lin ang="10800000"/>
          </a:gradFill>
          <a:ln w="0">
            <a:noFill/>
          </a:ln>
        </p:spPr>
        <p:style>
          <a:lnRef idx="0"/>
          <a:fillRef idx="0"/>
          <a:effectRef idx="0"/>
          <a:fontRef idx="minor"/>
        </p:style>
        <p:txBody>
          <a:bodyPr wrap="none" lIns="46080" rIns="46080" tIns="46080" bIns="46080" anchor="ctr">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600" spc="-1" strike="noStrike">
                <a:solidFill>
                  <a:srgbClr val="ffffff"/>
                </a:solidFill>
                <a:latin typeface="Arial"/>
              </a:rPr>
              <a:t>DALSZE INFORMACJE...</a:t>
            </a:r>
            <a:endParaRPr b="0" lang="en-US" sz="1600" spc="-1" strike="noStrike">
              <a:solidFill>
                <a:srgbClr val="ffffff"/>
              </a:solidFill>
              <a:latin typeface="Times New Roman"/>
            </a:endParaRPr>
          </a:p>
        </p:txBody>
      </p:sp>
      <p:sp>
        <p:nvSpPr>
          <p:cNvPr id="46" name=""/>
          <p:cNvSpPr/>
          <p:nvPr/>
        </p:nvSpPr>
        <p:spPr>
          <a:xfrm>
            <a:off x="685800" y="5553000"/>
            <a:ext cx="7918560" cy="1000080"/>
          </a:xfrm>
          <a:prstGeom prst="rect">
            <a:avLst/>
          </a:prstGeom>
          <a:noFill/>
          <a:ln w="0">
            <a:noFill/>
          </a:ln>
        </p:spPr>
        <p:style>
          <a:lnRef idx="0"/>
          <a:fillRef idx="0"/>
          <a:effectRef idx="0"/>
          <a:fontRef idx="minor"/>
        </p:style>
        <p:txBody>
          <a:bodyPr lIns="92160" rIns="92160" tIns="46080" bIns="46080" anchor="t">
            <a:norm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Kazimierz Want, „Algorytmy numeryczne …”, DIR, Gliwice 1993</a:t>
            </a:r>
            <a:endParaRPr b="0" lang="en-US" sz="2000" spc="-1" strike="noStrike">
              <a:solidFill>
                <a:srgbClr val="ffffff"/>
              </a:solidFill>
              <a:latin typeface="Times New Roman"/>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Hanna Pempera, „Analiza metod kompresji …”, PG 1992</a:t>
            </a:r>
            <a:endParaRPr b="0" lang="en-US" sz="2000" spc="-1" strike="noStrike">
              <a:solidFill>
                <a:srgbClr val="ffffff"/>
              </a:solidFill>
              <a:latin typeface="Times New Roman"/>
            </a:endParaRPr>
          </a:p>
        </p:txBody>
      </p:sp>
      <p:sp>
        <p:nvSpPr>
          <p:cNvPr id="47" name=""/>
          <p:cNvSpPr/>
          <p:nvPr/>
        </p:nvSpPr>
        <p:spPr>
          <a:xfrm>
            <a:off x="15840" y="15840"/>
            <a:ext cx="9128160" cy="92088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Jedną z metod kompresji jest transformata KLT, gdzie macierzą transformacyjną jest macierz wektorów własnych estymaty macierzy kowariancji wszystkich podobrazów. Wadą jest duża złożoność obliczeniowa, a zaletą to, że jest najlepsza spośród metod transformacyjnych pod względem minimalizacji błędu średniokwadratowego.</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374F4000-0380-47D3-A5B9-3A2AE59C1B8B}" type="slidenum">
              <a:t>6</a:t>
            </a:fld>
          </a:p>
        </p:txBody>
      </p:sp>
    </p:spTree>
  </p:cSld>
  <p:transition spd="med" advTm="30000">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Sztuczne Sieci Neuronowe</a:t>
            </a:r>
            <a:endParaRPr b="0" lang="en-US" sz="4400" spc="-1" strike="noStrike">
              <a:solidFill>
                <a:srgbClr val="cbcbcb"/>
              </a:solidFill>
              <a:latin typeface="Times New Roman"/>
            </a:endParaRPr>
          </a:p>
        </p:txBody>
      </p:sp>
      <p:sp>
        <p:nvSpPr>
          <p:cNvPr id="49" name="PlaceHolder 2"/>
          <p:cNvSpPr>
            <a:spLocks noGrp="1"/>
          </p:cNvSpPr>
          <p:nvPr>
            <p:ph/>
          </p:nvPr>
        </p:nvSpPr>
        <p:spPr>
          <a:xfrm>
            <a:off x="685800" y="1980720"/>
            <a:ext cx="7772400" cy="3211560"/>
          </a:xfrm>
          <a:prstGeom prst="rect">
            <a:avLst/>
          </a:prstGeom>
          <a:noFill/>
          <a:ln w="0">
            <a:noFill/>
          </a:ln>
        </p:spPr>
        <p:txBody>
          <a:bodyPr lIns="92160" rIns="92160" tIns="46080" bIns="46080" anchor="t">
            <a:normAutofit/>
          </a:bodyPr>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Rys historyczny</a:t>
            </a:r>
            <a:endParaRPr b="1" lang="en-US" sz="28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1943  McCulloch i Pitts – pierwszy model</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1949 Donald Hebb – propozycja metody uczenia (zmiany wag)</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1954 Minsky - pierwsza sieć neuronowa</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1969 Minsky &amp; Papert – wątpliwości w uczenie sieci warstwowych</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1982 Hopfield – pamięci neuronowe</a:t>
            </a:r>
            <a:endParaRPr b="1" lang="en-US" sz="2400" spc="-1" strike="noStrike">
              <a:solidFill>
                <a:srgbClr val="ffffff"/>
              </a:solidFill>
              <a:latin typeface="Arial"/>
            </a:endParaRPr>
          </a:p>
        </p:txBody>
      </p:sp>
      <p:sp>
        <p:nvSpPr>
          <p:cNvPr id="50" name=""/>
          <p:cNvSpPr/>
          <p:nvPr/>
        </p:nvSpPr>
        <p:spPr>
          <a:xfrm>
            <a:off x="0" y="5192640"/>
            <a:ext cx="3200400" cy="304920"/>
          </a:xfrm>
          <a:prstGeom prst="rect">
            <a:avLst/>
          </a:prstGeom>
          <a:gradFill rotWithShape="0">
            <a:gsLst>
              <a:gs pos="0">
                <a:srgbClr val="751700"/>
              </a:gs>
              <a:gs pos="100000">
                <a:srgbClr val="ff3300"/>
              </a:gs>
            </a:gsLst>
            <a:lin ang="10800000"/>
          </a:gradFill>
          <a:ln w="0">
            <a:noFill/>
          </a:ln>
        </p:spPr>
        <p:style>
          <a:lnRef idx="0"/>
          <a:fillRef idx="0"/>
          <a:effectRef idx="0"/>
          <a:fontRef idx="minor"/>
        </p:style>
        <p:txBody>
          <a:bodyPr wrap="none" lIns="46080" rIns="46080" tIns="46080" bIns="46080" anchor="ctr">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600" spc="-1" strike="noStrike">
                <a:solidFill>
                  <a:srgbClr val="ffffff"/>
                </a:solidFill>
                <a:latin typeface="Arial"/>
              </a:rPr>
              <a:t>DALSZE INFORMACJE...</a:t>
            </a:r>
            <a:endParaRPr b="0" lang="en-US" sz="1600" spc="-1" strike="noStrike">
              <a:solidFill>
                <a:srgbClr val="ffffff"/>
              </a:solidFill>
              <a:latin typeface="Times New Roman"/>
            </a:endParaRPr>
          </a:p>
        </p:txBody>
      </p:sp>
      <p:sp>
        <p:nvSpPr>
          <p:cNvPr id="51" name=""/>
          <p:cNvSpPr/>
          <p:nvPr/>
        </p:nvSpPr>
        <p:spPr>
          <a:xfrm>
            <a:off x="685800" y="5553000"/>
            <a:ext cx="7918560" cy="1000080"/>
          </a:xfrm>
          <a:prstGeom prst="rect">
            <a:avLst/>
          </a:prstGeom>
          <a:noFill/>
          <a:ln w="0">
            <a:noFill/>
          </a:ln>
        </p:spPr>
        <p:style>
          <a:lnRef idx="0"/>
          <a:fillRef idx="0"/>
          <a:effectRef idx="0"/>
          <a:fontRef idx="minor"/>
        </p:style>
        <p:txBody>
          <a:bodyPr lIns="92160" rIns="92160" tIns="46080" bIns="46080" anchor="t">
            <a:norm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J.Żurada, M.Barski, W.Jędruch, „Sztuczne sieci neuronowe – Podstawy teorii i zastosowania”, PWN Warszawa 1996.</a:t>
            </a:r>
            <a:endParaRPr b="0" lang="en-US" sz="2000" spc="-1" strike="noStrike">
              <a:solidFill>
                <a:srgbClr val="ffffff"/>
              </a:solidFill>
              <a:latin typeface="Times New Roman"/>
            </a:endParaRPr>
          </a:p>
        </p:txBody>
      </p:sp>
      <p:sp>
        <p:nvSpPr>
          <p:cNvPr id="52" name=""/>
          <p:cNvSpPr/>
          <p:nvPr/>
        </p:nvSpPr>
        <p:spPr>
          <a:xfrm>
            <a:off x="15840" y="15840"/>
            <a:ext cx="9128160" cy="11037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40s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Historia sztucznych sieci neuronowych zaczyna się od pierwszego modelu neuronu przedstawionego przez McCullo’ch i Pitts w 1943 roku. W 1949 Hebb prezentuje metodę uczenia neuronu polegającą na modyfikacji wag jego wejść. Pierwsza sieć powstaje w 1954, a po długim okresie stagnacji wywołanym przez pracę Minskiego i Papperta pojawia się metoda uczenia sieci wielowarstwowych zwana metodą „propagacji wstecznej błędu”.</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D330353C-F89E-49B6-9EB2-983C3AEAB85D}" type="slidenum">
              <a:t>7</a:t>
            </a:fld>
          </a:p>
        </p:txBody>
      </p:sp>
    </p:spTree>
  </p:cSld>
  <p:transition spd="med" advTm="15000">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Sztuczne Sieci Neuronowe</a:t>
            </a:r>
            <a:endParaRPr b="0" lang="en-US" sz="4400" spc="-1" strike="noStrike">
              <a:solidFill>
                <a:srgbClr val="cbcbcb"/>
              </a:solidFill>
              <a:latin typeface="Times New Roman"/>
            </a:endParaRPr>
          </a:p>
        </p:txBody>
      </p:sp>
      <p:sp>
        <p:nvSpPr>
          <p:cNvPr id="54" name="PlaceHolder 2"/>
          <p:cNvSpPr>
            <a:spLocks noGrp="1"/>
          </p:cNvSpPr>
          <p:nvPr>
            <p:ph/>
          </p:nvPr>
        </p:nvSpPr>
        <p:spPr>
          <a:xfrm>
            <a:off x="685800" y="1980720"/>
            <a:ext cx="7772400" cy="321156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Zasada działania neuronu</a:t>
            </a:r>
            <a:endParaRPr b="1" lang="en-US" sz="3200" spc="-1" strike="noStrike">
              <a:solidFill>
                <a:srgbClr val="ffffff"/>
              </a:solidFill>
              <a:latin typeface="Arial"/>
            </a:endParaRPr>
          </a:p>
        </p:txBody>
      </p:sp>
      <p:pic>
        <p:nvPicPr>
          <p:cNvPr id="55" name="" descr=""/>
          <p:cNvPicPr/>
          <p:nvPr/>
        </p:nvPicPr>
        <p:blipFill>
          <a:blip r:embed="rId1"/>
          <a:stretch/>
        </p:blipFill>
        <p:spPr>
          <a:xfrm>
            <a:off x="5029200" y="2514600"/>
            <a:ext cx="3524400" cy="2590920"/>
          </a:xfrm>
          <a:prstGeom prst="rect">
            <a:avLst/>
          </a:prstGeom>
          <a:ln w="0">
            <a:noFill/>
          </a:ln>
        </p:spPr>
      </p:pic>
      <p:pic>
        <p:nvPicPr>
          <p:cNvPr id="56" name="" descr=""/>
          <p:cNvPicPr/>
          <p:nvPr/>
        </p:nvPicPr>
        <p:blipFill>
          <a:blip r:embed="rId2"/>
          <a:stretch/>
        </p:blipFill>
        <p:spPr>
          <a:xfrm>
            <a:off x="1143000" y="2514600"/>
            <a:ext cx="3495600" cy="2590920"/>
          </a:xfrm>
          <a:prstGeom prst="rect">
            <a:avLst/>
          </a:prstGeom>
          <a:ln w="0">
            <a:noFill/>
          </a:ln>
        </p:spPr>
      </p:pic>
      <p:sp>
        <p:nvSpPr>
          <p:cNvPr id="57" name=""/>
          <p:cNvSpPr/>
          <p:nvPr/>
        </p:nvSpPr>
        <p:spPr>
          <a:xfrm>
            <a:off x="4148280" y="321480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58" name="" descr=""/>
          <p:cNvPicPr/>
          <p:nvPr/>
        </p:nvPicPr>
        <p:blipFill>
          <a:blip r:embed="rId3"/>
          <a:stretch/>
        </p:blipFill>
        <p:spPr>
          <a:xfrm>
            <a:off x="1143000" y="5334120"/>
            <a:ext cx="1514520" cy="733320"/>
          </a:xfrm>
          <a:prstGeom prst="rect">
            <a:avLst/>
          </a:prstGeom>
          <a:ln w="0">
            <a:noFill/>
          </a:ln>
        </p:spPr>
      </p:pic>
      <p:pic>
        <p:nvPicPr>
          <p:cNvPr id="59" name="" descr=""/>
          <p:cNvPicPr/>
          <p:nvPr/>
        </p:nvPicPr>
        <p:blipFill>
          <a:blip r:embed="rId4"/>
          <a:stretch/>
        </p:blipFill>
        <p:spPr>
          <a:xfrm>
            <a:off x="2971800" y="5334120"/>
            <a:ext cx="2457360" cy="761760"/>
          </a:xfrm>
          <a:prstGeom prst="rect">
            <a:avLst/>
          </a:prstGeom>
          <a:ln w="0">
            <a:noFill/>
          </a:ln>
        </p:spPr>
      </p:pic>
      <p:pic>
        <p:nvPicPr>
          <p:cNvPr id="60" name="" descr=""/>
          <p:cNvPicPr/>
          <p:nvPr/>
        </p:nvPicPr>
        <p:blipFill>
          <a:blip r:embed="rId5"/>
          <a:stretch/>
        </p:blipFill>
        <p:spPr>
          <a:xfrm>
            <a:off x="5791320" y="5334120"/>
            <a:ext cx="2714400" cy="780840"/>
          </a:xfrm>
          <a:prstGeom prst="rect">
            <a:avLst/>
          </a:prstGeom>
          <a:ln w="0">
            <a:noFill/>
          </a:ln>
        </p:spPr>
      </p:pic>
      <p:sp>
        <p:nvSpPr>
          <p:cNvPr id="61" name=""/>
          <p:cNvSpPr/>
          <p:nvPr/>
        </p:nvSpPr>
        <p:spPr>
          <a:xfrm>
            <a:off x="15840" y="15840"/>
            <a:ext cx="9128160" cy="55512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Na tym przykładzie widać zasadę działania neuronu i jego sztuczny odpowiednik.</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5C1300E9-A91C-4B5F-A71C-9B89EDD7C0BC}" type="slidenum">
              <a:t>8</a:t>
            </a:fld>
          </a:p>
        </p:txBody>
      </p:sp>
    </p:spTree>
  </p:cSld>
  <p:transition spd="med" advTm="15000">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62"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Sztuczne Sieci Neuronowe</a:t>
            </a:r>
            <a:endParaRPr b="0" lang="en-US" sz="4400" spc="-1" strike="noStrike">
              <a:solidFill>
                <a:srgbClr val="cbcbcb"/>
              </a:solidFill>
              <a:latin typeface="Times New Roman"/>
            </a:endParaRPr>
          </a:p>
        </p:txBody>
      </p:sp>
      <p:sp>
        <p:nvSpPr>
          <p:cNvPr id="63" name="PlaceHolder 2"/>
          <p:cNvSpPr>
            <a:spLocks noGrp="1"/>
          </p:cNvSpPr>
          <p:nvPr>
            <p:ph/>
          </p:nvPr>
        </p:nvSpPr>
        <p:spPr>
          <a:xfrm>
            <a:off x="685800" y="1980720"/>
            <a:ext cx="7772400" cy="321156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Zasada działania sieci neuronowej</a:t>
            </a:r>
            <a:endParaRPr b="1" lang="en-US" sz="3200" spc="-1" strike="noStrike">
              <a:solidFill>
                <a:srgbClr val="ffffff"/>
              </a:solidFill>
              <a:latin typeface="Arial"/>
            </a:endParaRPr>
          </a:p>
        </p:txBody>
      </p:sp>
      <p:sp>
        <p:nvSpPr>
          <p:cNvPr id="64" name=""/>
          <p:cNvSpPr/>
          <p:nvPr/>
        </p:nvSpPr>
        <p:spPr>
          <a:xfrm>
            <a:off x="4148280" y="321480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65" name="" descr=""/>
          <p:cNvPicPr/>
          <p:nvPr/>
        </p:nvPicPr>
        <p:blipFill>
          <a:blip r:embed="rId1"/>
          <a:stretch/>
        </p:blipFill>
        <p:spPr>
          <a:xfrm>
            <a:off x="1371600" y="2666880"/>
            <a:ext cx="6400800" cy="3343320"/>
          </a:xfrm>
          <a:prstGeom prst="rect">
            <a:avLst/>
          </a:prstGeom>
          <a:ln w="0">
            <a:noFill/>
          </a:ln>
        </p:spPr>
      </p:pic>
      <p:sp>
        <p:nvSpPr>
          <p:cNvPr id="66" name=""/>
          <p:cNvSpPr/>
          <p:nvPr/>
        </p:nvSpPr>
        <p:spPr>
          <a:xfrm>
            <a:off x="15840" y="15840"/>
            <a:ext cx="9128160" cy="11037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35s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Tutaj pokazany jest przykład sztucznej sieci neuronowej. Mamy trzy warstwy: „wejściową”, „środkową” i „wyjściową”. Metoda kompresji obrazu opisana w mojej pracy polega na podziale obrazu na mniejsze podobrazy, np. na 4x4 piksele, z których tworzy się wektor danych wejściowych 16x1 i podaje na wejście sieci, a następnie zapisuje wartości, które pojawią się na wyjściu warstwy środkowej, która z założenia zawiera znacznie mniej neuronów niż warstwa wejściowa.</a:t>
            </a:r>
            <a:endParaRPr b="0" lang="en-US" sz="1200" spc="-1" strike="noStrike">
              <a:solidFill>
                <a:srgbClr val="ffffff"/>
              </a:solidFill>
              <a:latin typeface="Times New Roman"/>
            </a:endParaRPr>
          </a:p>
        </p:txBody>
      </p:sp>
      <p:sp>
        <p:nvSpPr>
          <p:cNvPr id="4" name="PlaceHolder 3"/>
          <p:cNvSpPr>
            <a:spLocks noGrp="1"/>
          </p:cNvSpPr>
          <p:nvPr>
            <p:ph type="sldNum" idx="3"/>
          </p:nvPr>
        </p:nvSpPr>
        <p:spPr/>
        <p:txBody>
          <a:bodyPr/>
          <a:p>
            <a:fld id="{A993FA13-76FF-45E0-985C-0C0E3732E8D2}" type="slidenum">
              <a:t>9</a:t>
            </a:fld>
          </a:p>
        </p:txBody>
      </p:sp>
    </p:spTree>
  </p:cSld>
  <p:transition spd="med" advTm="5000">
    <p:fade/>
  </p:transition>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338</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mpuchalski</cp:lastModifiedBy>
  <dcterms:modified xsi:type="dcterms:W3CDTF">2004-02-16T19:27:40Z</dcterms:modified>
  <cp:revision>40</cp:revision>
  <dc:subject/>
  <dc:title>Prezentacja programu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CID">
    <vt:r8>1045</vt:r8>
  </property>
  <property fmtid="{D5CDD505-2E9C-101B-9397-08002B2CF9AE}" pid="3" name="Version">
    <vt:r8>5</vt:r8>
  </property>
</Properties>
</file>